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3" r:id="rId3"/>
    <p:sldId id="264" r:id="rId4"/>
    <p:sldId id="268" r:id="rId5"/>
    <p:sldId id="269" r:id="rId6"/>
    <p:sldId id="270" r:id="rId7"/>
    <p:sldId id="266" r:id="rId8"/>
    <p:sldId id="271" r:id="rId9"/>
    <p:sldId id="267" r:id="rId10"/>
    <p:sldId id="259" r:id="rId11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E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4" autoAdjust="0"/>
    <p:restoredTop sz="94660"/>
  </p:normalViewPr>
  <p:slideViewPr>
    <p:cSldViewPr>
      <p:cViewPr>
        <p:scale>
          <a:sx n="80" d="100"/>
          <a:sy n="80" d="100"/>
        </p:scale>
        <p:origin x="-1308" y="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EF6392B-F608-4BA2-92E7-BF952324EDCF}" type="datetimeFigureOut">
              <a:rPr lang="pt-BR" smtClean="0"/>
              <a:t>30/01/2017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DC9B739-02C9-4546-B803-FCAE544893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527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6889-67ED-4254-A202-987734934D39}" type="datetimeFigureOut">
              <a:rPr lang="pt-BR" smtClean="0"/>
              <a:t>30/01/2017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CD96-521D-4FAF-867B-367D1F0575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6889-67ED-4254-A202-987734934D39}" type="datetimeFigureOut">
              <a:rPr lang="pt-BR" smtClean="0"/>
              <a:t>30/01/2017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CD96-521D-4FAF-867B-367D1F0575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6889-67ED-4254-A202-987734934D39}" type="datetimeFigureOut">
              <a:rPr lang="pt-BR" smtClean="0"/>
              <a:t>30/01/2017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CD96-521D-4FAF-867B-367D1F0575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6889-67ED-4254-A202-987734934D39}" type="datetimeFigureOut">
              <a:rPr lang="pt-BR" smtClean="0"/>
              <a:t>30/01/2017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CD96-521D-4FAF-867B-367D1F0575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6889-67ED-4254-A202-987734934D39}" type="datetimeFigureOut">
              <a:rPr lang="pt-BR" smtClean="0"/>
              <a:t>30/01/2017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CD96-521D-4FAF-867B-367D1F0575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6889-67ED-4254-A202-987734934D39}" type="datetimeFigureOut">
              <a:rPr lang="pt-BR" smtClean="0"/>
              <a:t>30/01/2017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CD96-521D-4FAF-867B-367D1F0575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6889-67ED-4254-A202-987734934D39}" type="datetimeFigureOut">
              <a:rPr lang="pt-BR" smtClean="0"/>
              <a:t>30/01/2017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CD96-521D-4FAF-867B-367D1F0575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6889-67ED-4254-A202-987734934D39}" type="datetimeFigureOut">
              <a:rPr lang="pt-BR" smtClean="0"/>
              <a:t>30/01/2017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CD96-521D-4FAF-867B-367D1F0575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6889-67ED-4254-A202-987734934D39}" type="datetimeFigureOut">
              <a:rPr lang="pt-BR" smtClean="0"/>
              <a:t>30/01/2017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CD96-521D-4FAF-867B-367D1F0575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6889-67ED-4254-A202-987734934D39}" type="datetimeFigureOut">
              <a:rPr lang="pt-BR" smtClean="0"/>
              <a:t>30/01/2017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CD96-521D-4FAF-867B-367D1F0575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6889-67ED-4254-A202-987734934D39}" type="datetimeFigureOut">
              <a:rPr lang="pt-BR" smtClean="0"/>
              <a:t>30/01/2017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CD96-521D-4FAF-867B-367D1F0575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A6889-67ED-4254-A202-987734934D39}" type="datetimeFigureOut">
              <a:rPr lang="pt-BR" smtClean="0"/>
              <a:t>30/01/2017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4CD96-521D-4FAF-867B-367D1F0575AA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../../CobOnLine/Kit-CobOnLine/CobOnLine-simula&#231;&#227;o-Entidades.xlsx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s FACI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s FACIAP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m 5" descr="LOGO BC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348880"/>
            <a:ext cx="3024337" cy="56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228184" y="3284984"/>
            <a:ext cx="2239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cobonline@faciap.org.br</a:t>
            </a:r>
            <a:endParaRPr lang="pt-BR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1572"/>
            <a:ext cx="9144000" cy="285485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589240"/>
            <a:ext cx="3496054" cy="64807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860032" y="5157192"/>
            <a:ext cx="144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Um Benefício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22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340768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O que é?</a:t>
            </a:r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2204864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</a:t>
            </a:r>
            <a:r>
              <a:rPr lang="pt-BR" dirty="0" err="1" smtClean="0"/>
              <a:t>CobOnline</a:t>
            </a:r>
            <a:r>
              <a:rPr lang="pt-BR" dirty="0" smtClean="0"/>
              <a:t> </a:t>
            </a:r>
            <a:r>
              <a:rPr lang="pt-BR" dirty="0"/>
              <a:t>é o mais novo produto da </a:t>
            </a:r>
            <a:r>
              <a:rPr lang="pt-BR" dirty="0" smtClean="0"/>
              <a:t>sua Entidade.</a:t>
            </a:r>
          </a:p>
          <a:p>
            <a:endParaRPr lang="pt-BR" dirty="0"/>
          </a:p>
          <a:p>
            <a:pPr algn="just"/>
            <a:r>
              <a:rPr lang="pt-BR" dirty="0"/>
              <a:t>Diferente de outros produtos, o </a:t>
            </a:r>
            <a:r>
              <a:rPr lang="pt-BR" dirty="0" err="1" smtClean="0"/>
              <a:t>CobOnline</a:t>
            </a:r>
            <a:r>
              <a:rPr lang="pt-BR" dirty="0" smtClean="0"/>
              <a:t> </a:t>
            </a:r>
            <a:r>
              <a:rPr lang="pt-BR" dirty="0"/>
              <a:t>é um serviço que surgiu a pedido de </a:t>
            </a:r>
            <a:r>
              <a:rPr lang="pt-BR" dirty="0" smtClean="0"/>
              <a:t>dos mais interessados em </a:t>
            </a:r>
            <a:r>
              <a:rPr lang="pt-BR" b="1" dirty="0" smtClean="0">
                <a:solidFill>
                  <a:srgbClr val="0070C0"/>
                </a:solidFill>
              </a:rPr>
              <a:t>reduzir a inadimplência</a:t>
            </a:r>
            <a:r>
              <a:rPr lang="pt-BR" dirty="0" smtClean="0"/>
              <a:t>: os empresários.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7544" y="3790781"/>
            <a:ext cx="332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Qual o Objetivo?</a:t>
            </a:r>
            <a:endParaRPr lang="pt-BR" sz="3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539552" y="4532927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Dar ao pequeno e micro empresário um serviço de recuperação de crédito que realmente </a:t>
            </a:r>
            <a:r>
              <a:rPr lang="pt-BR" dirty="0" smtClean="0">
                <a:solidFill>
                  <a:srgbClr val="0070C0"/>
                </a:solidFill>
              </a:rPr>
              <a:t>atenda a sua expectativa</a:t>
            </a:r>
            <a:r>
              <a:rPr lang="pt-BR" dirty="0" smtClean="0"/>
              <a:t> e </a:t>
            </a:r>
            <a:r>
              <a:rPr lang="pt-BR" dirty="0" smtClean="0">
                <a:solidFill>
                  <a:srgbClr val="0070C0"/>
                </a:solidFill>
              </a:rPr>
              <a:t>conheça as dificuldades</a:t>
            </a:r>
            <a:r>
              <a:rPr lang="pt-BR" dirty="0" smtClean="0"/>
              <a:t> que os pequenos empresários tem para cobrar dívidas.</a:t>
            </a:r>
          </a:p>
        </p:txBody>
      </p:sp>
    </p:spTree>
    <p:extLst>
      <p:ext uri="{BB962C8B-B14F-4D97-AF65-F5344CB8AC3E}">
        <p14:creationId xmlns:p14="http://schemas.microsoft.com/office/powerpoint/2010/main" val="255733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340768"/>
            <a:ext cx="3498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Sem o CobOnLine</a:t>
            </a:r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2204864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Incluir no SPC ainda é o melhor meio para induzir o inadimplente a pagar suas dívidas, pois em algum momento seu CPF será consultado e seu crédito negado. Mas a recuperação do crédito é passiva. Falta uma “perna”, que o micro e pequeno empresário não encontra com facilidade – A Cobrança Ativa!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7544" y="3790781"/>
            <a:ext cx="3547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Com o CobOnLine</a:t>
            </a:r>
            <a:endParaRPr lang="pt-BR" sz="3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539552" y="4532927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O CobOnLine turbina o SPC com a cobrança ativa, aquela “perna” que faltava. O serviço dá ao inadimplente mais possibilidades para pagamento de suas dívidas, através de </a:t>
            </a:r>
            <a:r>
              <a:rPr lang="pt-BR" dirty="0" smtClean="0">
                <a:solidFill>
                  <a:srgbClr val="0070C0"/>
                </a:solidFill>
              </a:rPr>
              <a:t>renegociações automáticas</a:t>
            </a:r>
            <a:r>
              <a:rPr lang="pt-BR" dirty="0" smtClean="0"/>
              <a:t> ou através de negociação </a:t>
            </a:r>
            <a:r>
              <a:rPr lang="pt-BR" dirty="0" smtClean="0">
                <a:solidFill>
                  <a:srgbClr val="0070C0"/>
                </a:solidFill>
              </a:rPr>
              <a:t>direta com um atendente</a:t>
            </a:r>
            <a:r>
              <a:rPr lang="pt-BR" dirty="0" smtClean="0"/>
              <a:t>, dentro de </a:t>
            </a:r>
            <a:r>
              <a:rPr lang="pt-BR" dirty="0" smtClean="0">
                <a:solidFill>
                  <a:srgbClr val="0070C0"/>
                </a:solidFill>
              </a:rPr>
              <a:t>critérios definidos pelo associado</a:t>
            </a:r>
            <a:r>
              <a:rPr lang="pt-B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310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340768"/>
            <a:ext cx="5030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Renegociação Automática</a:t>
            </a:r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2204864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Para toda dívida incluída no SPC, via CobOnLine, é imediatamente gerado uma renegociação automática que permite o ao inadimplente pagar sua dívida em 1 pagamento à vista ou em 3 parcelas.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7544" y="3790781"/>
            <a:ext cx="2986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Cobrança Ativa</a:t>
            </a:r>
            <a:endParaRPr lang="pt-BR" sz="3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539552" y="4532927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Um serviço de cobrança ativo, com </a:t>
            </a:r>
            <a:r>
              <a:rPr lang="pt-BR" dirty="0" err="1" smtClean="0"/>
              <a:t>call</a:t>
            </a:r>
            <a:r>
              <a:rPr lang="pt-BR" dirty="0" smtClean="0"/>
              <a:t> center especializado em cobranças, estará constantemente em contato com o inadimplente propondo condições de pagamento para que a inadimplência se transforme em dinheiro no caixa da empresa. </a:t>
            </a:r>
          </a:p>
        </p:txBody>
      </p:sp>
    </p:spTree>
    <p:extLst>
      <p:ext uri="{BB962C8B-B14F-4D97-AF65-F5344CB8AC3E}">
        <p14:creationId xmlns:p14="http://schemas.microsoft.com/office/powerpoint/2010/main" val="152785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052736"/>
            <a:ext cx="5030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Renegociação Automática</a:t>
            </a:r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23528" y="1989995"/>
            <a:ext cx="8712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1 -  </a:t>
            </a:r>
            <a:r>
              <a:rPr lang="pt-BR" dirty="0" smtClean="0"/>
              <a:t>O CobOnLine controla </a:t>
            </a:r>
            <a:r>
              <a:rPr lang="pt-BR" dirty="0"/>
              <a:t>a retirada do registro no SPC e a reinclusão (se necessária</a:t>
            </a:r>
            <a:r>
              <a:rPr lang="pt-BR" dirty="0" smtClean="0"/>
              <a:t>);</a:t>
            </a:r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>2 </a:t>
            </a:r>
            <a:r>
              <a:rPr lang="pt-BR" dirty="0" smtClean="0"/>
              <a:t>– </a:t>
            </a:r>
            <a:r>
              <a:rPr lang="pt-BR" dirty="0" err="1" smtClean="0"/>
              <a:t>Call</a:t>
            </a:r>
            <a:r>
              <a:rPr lang="pt-BR" dirty="0" smtClean="0"/>
              <a:t> Center à </a:t>
            </a:r>
            <a:r>
              <a:rPr lang="pt-BR" dirty="0"/>
              <a:t>disposição do inadimplente para tirar duvidas, ou renegociar </a:t>
            </a:r>
            <a:r>
              <a:rPr lang="pt-BR" dirty="0" smtClean="0"/>
              <a:t>as dívidas.</a:t>
            </a:r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>3 </a:t>
            </a:r>
            <a:r>
              <a:rPr lang="pt-BR" dirty="0" smtClean="0"/>
              <a:t>– Associado tem informações </a:t>
            </a:r>
            <a:r>
              <a:rPr lang="pt-BR" dirty="0"/>
              <a:t>online, e em tempo real, </a:t>
            </a:r>
            <a:r>
              <a:rPr lang="pt-BR" dirty="0" smtClean="0"/>
              <a:t>sobre sua carteira em cobrança;</a:t>
            </a:r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>4 - Emissão de recebido de </a:t>
            </a:r>
            <a:r>
              <a:rPr lang="pt-BR" dirty="0" smtClean="0"/>
              <a:t>baixa quando pagamento na loja;</a:t>
            </a:r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>5 - Emissão de </a:t>
            </a:r>
            <a:r>
              <a:rPr lang="pt-BR" dirty="0" smtClean="0"/>
              <a:t>Boletos para negociações feita na loja;</a:t>
            </a:r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>6 - Emissão de Termo de Confissão de Divida (novo documento devido, com data atualizada</a:t>
            </a:r>
            <a:r>
              <a:rPr lang="pt-BR" dirty="0" smtClean="0"/>
              <a:t>);</a:t>
            </a:r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>7 - </a:t>
            </a:r>
            <a:r>
              <a:rPr lang="pt-BR" dirty="0" err="1"/>
              <a:t>Dashbord</a:t>
            </a:r>
            <a:r>
              <a:rPr lang="pt-BR" dirty="0"/>
              <a:t> - Painel de Gráficos referente as dividas que estão no SPC pelo </a:t>
            </a:r>
            <a:r>
              <a:rPr lang="pt-BR" dirty="0" err="1"/>
              <a:t>CobOnline</a:t>
            </a:r>
            <a:r>
              <a:rPr lang="pt-BR" dirty="0"/>
              <a:t>.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76219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" y="0"/>
            <a:ext cx="2218682" cy="69269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520" y="980728"/>
            <a:ext cx="92845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 smtClean="0"/>
              <a:t>Modelo</a:t>
            </a:r>
            <a:endParaRPr lang="pt-BR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14" y="1288382"/>
            <a:ext cx="3432994" cy="506443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87866"/>
            <a:ext cx="3579901" cy="526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51520" y="980728"/>
            <a:ext cx="88748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 smtClean="0"/>
              <a:t>Valores</a:t>
            </a:r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41896"/>
            <a:ext cx="16557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70129" y="2770569"/>
            <a:ext cx="345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Fase II – Cobrança ATIVA e Jurídica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68154" y="1486094"/>
            <a:ext cx="321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Fase I – Boleto de Renegociação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93760" y="1900055"/>
            <a:ext cx="868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Valor Associado </a:t>
            </a:r>
            <a:r>
              <a:rPr lang="pt-BR" dirty="0" smtClean="0"/>
              <a:t> </a:t>
            </a:r>
            <a:r>
              <a:rPr lang="pt-BR" dirty="0" smtClean="0"/>
              <a:t>– </a:t>
            </a:r>
            <a:r>
              <a:rPr lang="pt-BR" dirty="0" smtClean="0"/>
              <a:t>5,00</a:t>
            </a:r>
            <a:endParaRPr lang="pt-BR" dirty="0" smtClean="0"/>
          </a:p>
        </p:txBody>
      </p:sp>
      <p:sp>
        <p:nvSpPr>
          <p:cNvPr id="10" name="CaixaDeTexto 9"/>
          <p:cNvSpPr txBox="1"/>
          <p:nvPr/>
        </p:nvSpPr>
        <p:spPr>
          <a:xfrm>
            <a:off x="463764" y="6086102"/>
            <a:ext cx="868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Os honorários serão cobrados somente em cima do valor recebido.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2" y="3354847"/>
            <a:ext cx="5563377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0" y="2236182"/>
            <a:ext cx="6588224" cy="205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5821</TotalTime>
  <Words>302</Words>
  <Application>Microsoft Office PowerPoint</Application>
  <PresentationFormat>Apresentação na tela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</dc:creator>
  <cp:lastModifiedBy>Windows User</cp:lastModifiedBy>
  <cp:revision>98</cp:revision>
  <cp:lastPrinted>2015-05-28T14:12:04Z</cp:lastPrinted>
  <dcterms:created xsi:type="dcterms:W3CDTF">2015-01-13T17:32:24Z</dcterms:created>
  <dcterms:modified xsi:type="dcterms:W3CDTF">2017-01-31T11:28:15Z</dcterms:modified>
</cp:coreProperties>
</file>