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75" r:id="rId4"/>
    <p:sldId id="274" r:id="rId5"/>
    <p:sldId id="259" r:id="rId6"/>
    <p:sldId id="261" r:id="rId7"/>
    <p:sldId id="262" r:id="rId8"/>
    <p:sldId id="263" r:id="rId9"/>
    <p:sldId id="278" r:id="rId10"/>
    <p:sldId id="279" r:id="rId11"/>
    <p:sldId id="280" r:id="rId12"/>
    <p:sldId id="276" r:id="rId13"/>
    <p:sldId id="266" r:id="rId14"/>
    <p:sldId id="277" r:id="rId15"/>
    <p:sldId id="281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61" autoAdjust="0"/>
    <p:restoredTop sz="86414" autoAdjust="0"/>
  </p:normalViewPr>
  <p:slideViewPr>
    <p:cSldViewPr>
      <p:cViewPr varScale="1">
        <p:scale>
          <a:sx n="74" d="100"/>
          <a:sy n="74" d="100"/>
        </p:scale>
        <p:origin x="-5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4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EFA64-06FB-44AA-A823-5DDD5E424F5D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0E927-EA9E-4DF2-B601-04953B1620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4687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E927-EA9E-4DF2-B601-04953B16203B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7162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FFD3C-16C8-4AAD-A63C-5E67C4201362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3333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_PPT_DIRETORI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4221088"/>
            <a:ext cx="7344816" cy="1276879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3855" y="5589240"/>
            <a:ext cx="7356072" cy="72008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90852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90852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6BB30D-D9B9-4231-9E87-CD037130BA8B}" type="datetimeFigureOut">
              <a:rPr lang="pt-BR" smtClean="0"/>
              <a:pPr/>
              <a:t>8/10/2015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15689F-1B01-4CC2-A333-984FD99829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UNDO_PPT_DIRETORIA_0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831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8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5DA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100" y="3714752"/>
            <a:ext cx="7344816" cy="2428892"/>
          </a:xfrm>
        </p:spPr>
        <p:txBody>
          <a:bodyPr/>
          <a:lstStyle/>
          <a:p>
            <a:r>
              <a:rPr lang="pt-BR" sz="4400" dirty="0" smtClean="0"/>
              <a:t>Cenário da Economia </a:t>
            </a:r>
            <a:r>
              <a:rPr lang="pt-BR" sz="4400" dirty="0" smtClean="0"/>
              <a:t>Brasileira</a:t>
            </a:r>
            <a:br>
              <a:rPr lang="pt-BR" sz="4400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2800" b="0" dirty="0" smtClean="0"/>
              <a:t>Tarcísio </a:t>
            </a:r>
            <a:r>
              <a:rPr lang="pt-BR" sz="2800" b="0" dirty="0" err="1" smtClean="0"/>
              <a:t>Reinehr</a:t>
            </a:r>
            <a:endParaRPr lang="pt-BR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Produto Interno Bruto - PIB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</a:t>
            </a:r>
            <a:r>
              <a:rPr lang="pt-BR" dirty="0" smtClean="0"/>
              <a:t>	</a:t>
            </a:r>
            <a:r>
              <a:rPr lang="pt-BR" dirty="0" smtClean="0">
                <a:solidFill>
                  <a:schemeClr val="tx2"/>
                </a:solidFill>
              </a:rPr>
              <a:t>R$ trilhões		US$ tri	ano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5,521			2,150		2014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3,887			2,090		2010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2,410			1,067		2006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1,491			0,493		2003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0,8579 		0,749		1996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		</a:t>
            </a:r>
            <a:r>
              <a:rPr lang="pt-BR" sz="2000" b="0" dirty="0" smtClean="0">
                <a:solidFill>
                  <a:schemeClr val="tx2"/>
                </a:solidFill>
              </a:rPr>
              <a:t>Fonte: Wikipédia e Economia BR</a:t>
            </a:r>
            <a:endParaRPr lang="pt-BR" sz="2000" b="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pt-BR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Renda per capita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</a:t>
            </a:r>
            <a:r>
              <a:rPr lang="pt-BR" dirty="0" smtClean="0"/>
              <a:t>	</a:t>
            </a:r>
            <a:r>
              <a:rPr lang="pt-BR" dirty="0" smtClean="0">
                <a:solidFill>
                  <a:schemeClr val="tx2"/>
                </a:solidFill>
              </a:rPr>
              <a:t>R$		US$		Ano</a:t>
            </a:r>
            <a:r>
              <a:rPr lang="pt-BR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	27.229 (14)	15.900*	2015    * </a:t>
            </a:r>
            <a:r>
              <a:rPr lang="pt-BR" sz="2000" b="0" dirty="0" smtClean="0">
                <a:solidFill>
                  <a:schemeClr val="tx1"/>
                </a:solidFill>
              </a:rPr>
              <a:t>Rev. Exame</a:t>
            </a:r>
            <a:r>
              <a:rPr lang="pt-BR" b="0" dirty="0" smtClean="0">
                <a:solidFill>
                  <a:schemeClr val="tx2"/>
                </a:solidFill>
              </a:rPr>
              <a:t>	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25.655	12.100	2013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19.882	10.800	2010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12.769	 8.800		2006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  </a:t>
            </a:r>
            <a:r>
              <a:rPr lang="pt-BR" b="0" i="1" dirty="0" smtClean="0">
                <a:solidFill>
                  <a:schemeClr val="tx2"/>
                </a:solidFill>
              </a:rPr>
              <a:t>8.378 #	 2.860	#	2002     # ???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sz="2000" dirty="0" smtClean="0"/>
              <a:t>                      </a:t>
            </a:r>
            <a:r>
              <a:rPr lang="pt-BR" sz="2000" b="0" dirty="0" smtClean="0"/>
              <a:t>http://www.indexmundi.com/</a:t>
            </a:r>
            <a:r>
              <a:rPr lang="pt-BR" sz="2000" dirty="0" smtClean="0"/>
              <a:t> </a:t>
            </a:r>
            <a:endParaRPr lang="pt-BR" sz="2000" b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CRI$E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3548" y="1196975"/>
            <a:ext cx="747690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Quê posso fazer?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dirty="0" smtClean="0"/>
              <a:t>   </a:t>
            </a:r>
          </a:p>
          <a:p>
            <a:pPr>
              <a:buNone/>
            </a:pPr>
            <a:r>
              <a:rPr lang="pt-BR" dirty="0" smtClean="0"/>
              <a:t>	</a:t>
            </a:r>
            <a:r>
              <a:rPr lang="pt-BR" b="0" dirty="0" smtClean="0">
                <a:solidFill>
                  <a:schemeClr val="tx2"/>
                </a:solidFill>
              </a:rPr>
              <a:t>-&gt; Uma postura derrotista não ajuda ninguém</a:t>
            </a:r>
          </a:p>
          <a:p>
            <a:pPr>
              <a:buNone/>
            </a:pPr>
            <a:endParaRPr lang="pt-BR" b="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  -&gt; Os governos criam e são responsáveis pela crise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 </a:t>
            </a:r>
            <a:r>
              <a:rPr lang="pt-BR" b="0" dirty="0" smtClean="0">
                <a:solidFill>
                  <a:schemeClr val="tx2"/>
                </a:solidFill>
              </a:rPr>
              <a:t>          mas é o mercado que a alimenta e amplia</a:t>
            </a:r>
          </a:p>
          <a:p>
            <a:pPr>
              <a:buNone/>
            </a:pPr>
            <a:endParaRPr lang="pt-BR" b="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   -&gt; É preciso utilizar a comunicação, a criatividade, 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 </a:t>
            </a:r>
            <a:r>
              <a:rPr lang="pt-BR" b="0" dirty="0" smtClean="0">
                <a:solidFill>
                  <a:schemeClr val="tx2"/>
                </a:solidFill>
              </a:rPr>
              <a:t>           da inovação e do bom humor</a:t>
            </a:r>
          </a:p>
          <a:p>
            <a:pPr>
              <a:buNone/>
            </a:pPr>
            <a:endParaRPr lang="pt-BR" b="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 </a:t>
            </a:r>
            <a:r>
              <a:rPr lang="pt-BR" b="0" dirty="0" smtClean="0">
                <a:solidFill>
                  <a:schemeClr val="tx2"/>
                </a:solidFill>
              </a:rPr>
              <a:t>        -&gt; atravessamos uma crise econômica, mas é 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 </a:t>
            </a:r>
            <a:r>
              <a:rPr lang="pt-BR" b="0" dirty="0" smtClean="0">
                <a:solidFill>
                  <a:schemeClr val="tx2"/>
                </a:solidFill>
              </a:rPr>
              <a:t>            preciso estar preparado. Não há mágica</a:t>
            </a:r>
          </a:p>
          <a:p>
            <a:pPr>
              <a:buNone/>
            </a:pPr>
            <a:endParaRPr lang="pt-BR" b="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sz="2400" b="0" dirty="0" err="1" smtClean="0">
                <a:solidFill>
                  <a:schemeClr val="tx1"/>
                </a:solidFill>
              </a:rPr>
              <a:t>Giclér</a:t>
            </a:r>
            <a:r>
              <a:rPr lang="pt-BR" sz="2400" b="0" dirty="0" smtClean="0">
                <a:solidFill>
                  <a:schemeClr val="tx1"/>
                </a:solidFill>
              </a:rPr>
              <a:t> Regina - Palestrante</a:t>
            </a:r>
            <a:endParaRPr lang="pt-BR" sz="2400" b="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sz="2400" b="0" dirty="0" smtClean="0">
                <a:solidFill>
                  <a:schemeClr val="tx2"/>
                </a:solidFill>
              </a:rPr>
              <a:t> </a:t>
            </a:r>
            <a:r>
              <a:rPr lang="pt-BR" sz="2400" b="0" dirty="0" smtClean="0">
                <a:solidFill>
                  <a:schemeClr val="tx2"/>
                </a:solidFill>
              </a:rPr>
              <a:t>         		</a:t>
            </a:r>
            <a:endParaRPr lang="pt-BR" sz="24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Quê posso fazer?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  </a:t>
            </a:r>
            <a:r>
              <a:rPr lang="pt-BR" b="0" i="1" dirty="0" smtClean="0">
                <a:solidFill>
                  <a:schemeClr val="tx2"/>
                </a:solidFill>
              </a:rPr>
              <a:t>-&gt; Vai vencer quem estiver preparado, buscar conhecimento e despertar nas suas equipes a motivação para vencer 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tx2"/>
                </a:solidFill>
              </a:rPr>
              <a:t>	</a:t>
            </a:r>
            <a:endParaRPr lang="pt-BR" b="0" i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i="1" dirty="0" smtClean="0">
                <a:solidFill>
                  <a:schemeClr val="tx2"/>
                </a:solidFill>
              </a:rPr>
              <a:t> </a:t>
            </a:r>
            <a:r>
              <a:rPr lang="pt-BR" b="0" i="1" dirty="0" smtClean="0">
                <a:solidFill>
                  <a:schemeClr val="tx2"/>
                </a:solidFill>
              </a:rPr>
              <a:t>   -&gt; O comprometimento tem de estar em todos, da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tx2"/>
                </a:solidFill>
              </a:rPr>
              <a:t> </a:t>
            </a:r>
            <a:r>
              <a:rPr lang="pt-BR" b="0" i="1" dirty="0" smtClean="0">
                <a:solidFill>
                  <a:schemeClr val="tx2"/>
                </a:solidFill>
              </a:rPr>
              <a:t>       telefonista ao dono (é uma corrente, se quebrar um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tx2"/>
                </a:solidFill>
              </a:rPr>
              <a:t> </a:t>
            </a:r>
            <a:r>
              <a:rPr lang="pt-BR" b="0" i="1" dirty="0" smtClean="0">
                <a:solidFill>
                  <a:schemeClr val="tx2"/>
                </a:solidFill>
              </a:rPr>
              <a:t>       elo...)</a:t>
            </a:r>
          </a:p>
          <a:p>
            <a:pPr>
              <a:buNone/>
            </a:pPr>
            <a:endParaRPr lang="pt-BR" b="0" i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i="1" dirty="0" smtClean="0">
                <a:solidFill>
                  <a:schemeClr val="tx2"/>
                </a:solidFill>
              </a:rPr>
              <a:t>	</a:t>
            </a:r>
            <a:r>
              <a:rPr lang="pt-BR" b="0" i="1" dirty="0" smtClean="0">
                <a:solidFill>
                  <a:schemeClr val="tx2"/>
                </a:solidFill>
              </a:rPr>
              <a:t>  -&gt; Temos que ter esperança...é preciso mudar...tenho convicção que o Brasil é o melhor país do mundo para quem deseja empreender e ter sucesso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tx2"/>
                </a:solidFill>
              </a:rPr>
              <a:t> </a:t>
            </a:r>
            <a:r>
              <a:rPr lang="pt-BR" b="0" i="1" dirty="0" smtClean="0">
                <a:solidFill>
                  <a:schemeClr val="tx2"/>
                </a:solidFill>
              </a:rPr>
              <a:t>                      </a:t>
            </a:r>
            <a:r>
              <a:rPr lang="pt-BR" sz="2000" b="0" dirty="0" err="1" smtClean="0">
                <a:solidFill>
                  <a:schemeClr val="tx1"/>
                </a:solidFill>
              </a:rPr>
              <a:t>Giclér</a:t>
            </a:r>
            <a:r>
              <a:rPr lang="pt-BR" sz="2000" b="0" dirty="0" smtClean="0">
                <a:solidFill>
                  <a:schemeClr val="tx1"/>
                </a:solidFill>
              </a:rPr>
              <a:t> Regina - Palestrante</a:t>
            </a:r>
            <a:endParaRPr lang="pt-BR" sz="2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Cenário da Economia Brasileira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</a:t>
            </a:r>
            <a:r>
              <a:rPr lang="pt-BR" dirty="0" smtClean="0"/>
              <a:t>	  </a:t>
            </a:r>
            <a:r>
              <a:rPr lang="pt-BR" sz="6000" dirty="0" smtClean="0">
                <a:solidFill>
                  <a:schemeClr val="tx2"/>
                </a:solidFill>
              </a:rPr>
              <a:t>Muito Obrigado!</a:t>
            </a:r>
            <a:endParaRPr lang="pt-BR" sz="6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Dólar</a:t>
            </a:r>
            <a:endParaRPr lang="pt-BR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3991" y="1196975"/>
            <a:ext cx="613601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 Dólar e eu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O Mercado está fazendo o ajuste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	Favorece os produtores e exportadores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		Aumenta o custo das importações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			Das viagens externas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		      Dá ânimo e fôlego à nossa indústria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		Equilibra a Balança Comercial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	Pode aumentar a inflação</a:t>
            </a:r>
          </a:p>
          <a:p>
            <a:pPr>
              <a:buNone/>
            </a:pPr>
            <a:r>
              <a:rPr lang="pt-BR" dirty="0" smtClean="0">
                <a:solidFill>
                  <a:schemeClr val="tx2"/>
                </a:solidFill>
              </a:rPr>
              <a:t>	É preciso estar atento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Dólar</a:t>
            </a:r>
            <a:endParaRPr lang="pt-B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71547"/>
            <a:ext cx="5643602" cy="589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13183"/>
          </a:xfrm>
        </p:spPr>
        <p:txBody>
          <a:bodyPr/>
          <a:lstStyle/>
          <a:p>
            <a:pPr algn="ctr"/>
            <a:r>
              <a:rPr lang="en-US" b="1" dirty="0" err="1" smtClean="0"/>
              <a:t>Juros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087822"/>
            <a:ext cx="9001156" cy="503834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                </a:t>
            </a: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dirty="0" err="1" smtClean="0">
                <a:solidFill>
                  <a:schemeClr val="tx2"/>
                </a:solidFill>
              </a:rPr>
              <a:t>Taxa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Selic</a:t>
            </a:r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 err="1" smtClean="0">
                <a:solidFill>
                  <a:schemeClr val="tx2"/>
                </a:solidFill>
              </a:rPr>
              <a:t>mês</a:t>
            </a:r>
            <a:r>
              <a:rPr lang="en-US" dirty="0" smtClean="0">
                <a:solidFill>
                  <a:schemeClr val="tx2"/>
                </a:solidFill>
              </a:rPr>
              <a:t>         </a:t>
            </a:r>
            <a:r>
              <a:rPr lang="en-US" dirty="0" err="1" smtClean="0">
                <a:solidFill>
                  <a:schemeClr val="tx2"/>
                </a:solidFill>
              </a:rPr>
              <a:t>ano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14,25 %          09           2015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11,00   	09	   2014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  9,50		10	   2013</a:t>
            </a:r>
            <a:r>
              <a:rPr lang="en-US" b="0" dirty="0" smtClean="0">
                <a:solidFill>
                  <a:schemeClr val="tx2"/>
                </a:solidFill>
              </a:rPr>
              <a:t>	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		  7,25		10	   2012 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10,75		10	   2010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13,75		10	   2008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13,75		10	   2006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 </a:t>
            </a:r>
            <a:r>
              <a:rPr lang="en-US" b="0" dirty="0" smtClean="0">
                <a:solidFill>
                  <a:schemeClr val="tx2"/>
                </a:solidFill>
              </a:rPr>
              <a:t>    		21,00		10	   2002</a:t>
            </a:r>
          </a:p>
          <a:p>
            <a:pPr>
              <a:buNone/>
            </a:pPr>
            <a:r>
              <a:rPr lang="en-US" b="0" dirty="0" smtClean="0">
                <a:solidFill>
                  <a:schemeClr val="tx2"/>
                </a:solidFill>
              </a:rPr>
              <a:t>	</a:t>
            </a:r>
            <a:r>
              <a:rPr lang="en-US" b="0" dirty="0" smtClean="0">
                <a:solidFill>
                  <a:schemeClr val="tx2"/>
                </a:solidFill>
              </a:rPr>
              <a:t>		49,75		10	   1998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		  </a:t>
            </a:r>
            <a:r>
              <a:rPr lang="pt-BR" sz="2200" b="0" dirty="0" smtClean="0"/>
              <a:t>Fonte</a:t>
            </a:r>
            <a:r>
              <a:rPr lang="pt-BR" sz="2200" b="0" dirty="0" smtClean="0"/>
              <a:t>: Banco Central e </a:t>
            </a:r>
            <a:r>
              <a:rPr lang="pt-BR" sz="2200" b="0" dirty="0" err="1" smtClean="0"/>
              <a:t>Ipeadata</a:t>
            </a:r>
            <a:r>
              <a:rPr lang="en-US" dirty="0" smtClean="0"/>
              <a:t>		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94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Reservas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         </a:t>
            </a:r>
            <a:r>
              <a:rPr lang="pt-BR" dirty="0" smtClean="0">
                <a:solidFill>
                  <a:schemeClr val="tx2"/>
                </a:solidFill>
              </a:rPr>
              <a:t>Reservas do Brasil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 			US$ bilhões		ano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370,00*		2015      * estimativa</a:t>
            </a:r>
            <a:endParaRPr lang="pt-BR" b="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375,79</a:t>
            </a:r>
            <a:r>
              <a:rPr lang="pt-BR" b="0" dirty="0" smtClean="0">
                <a:solidFill>
                  <a:schemeClr val="tx2"/>
                </a:solidFill>
              </a:rPr>
              <a:t>                      	2013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288,57		2010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206,80		2008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 85,84			2006</a:t>
            </a:r>
            <a:r>
              <a:rPr lang="pt-BR" b="0" dirty="0" smtClean="0">
                <a:solidFill>
                  <a:schemeClr val="tx2"/>
                </a:solidFill>
              </a:rPr>
              <a:t> 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 37,823		2002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		 44,556		1998</a:t>
            </a:r>
          </a:p>
          <a:p>
            <a:pPr>
              <a:buNone/>
            </a:pPr>
            <a:r>
              <a:rPr lang="pt-BR" b="0" dirty="0" smtClean="0">
                <a:solidFill>
                  <a:schemeClr val="tx2"/>
                </a:solidFill>
              </a:rPr>
              <a:t>	</a:t>
            </a:r>
            <a:r>
              <a:rPr lang="pt-BR" b="0" dirty="0" smtClean="0">
                <a:solidFill>
                  <a:schemeClr val="tx2"/>
                </a:solidFill>
              </a:rPr>
              <a:t>		 60,110		1996</a:t>
            </a:r>
          </a:p>
          <a:p>
            <a:pPr>
              <a:buNone/>
            </a:pPr>
            <a:r>
              <a:rPr lang="pt-BR" b="0" dirty="0" smtClean="0"/>
              <a:t>                         </a:t>
            </a:r>
            <a:r>
              <a:rPr lang="pt-BR" sz="2000" b="0" dirty="0" smtClean="0"/>
              <a:t>Fonte</a:t>
            </a:r>
            <a:r>
              <a:rPr lang="pt-BR" sz="2000" b="0" dirty="0" smtClean="0"/>
              <a:t>: Banco Central e </a:t>
            </a:r>
            <a:r>
              <a:rPr lang="pt-BR" sz="2000" b="0" dirty="0" err="1" smtClean="0"/>
              <a:t>Ipeadata</a:t>
            </a:r>
            <a:r>
              <a:rPr lang="pt-BR" dirty="0" smtClean="0"/>
              <a:t>		</a:t>
            </a:r>
            <a:endParaRPr lang="pt-BR" dirty="0" smtClean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Produção Agrícola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t-BR" sz="3600" dirty="0" smtClean="0">
                <a:solidFill>
                  <a:schemeClr val="accent1"/>
                </a:solidFill>
              </a:rPr>
              <a:t>		</a:t>
            </a:r>
            <a:r>
              <a:rPr lang="pt-BR" sz="3600" dirty="0" smtClean="0">
                <a:solidFill>
                  <a:schemeClr val="tx2"/>
                </a:solidFill>
              </a:rPr>
              <a:t>Em toneladas de grãos</a:t>
            </a:r>
          </a:p>
          <a:p>
            <a:pPr>
              <a:buNone/>
            </a:pPr>
            <a:r>
              <a:rPr lang="pt-BR" sz="3600" dirty="0" smtClean="0">
                <a:solidFill>
                  <a:schemeClr val="accent1"/>
                </a:solidFill>
              </a:rPr>
              <a:t>	</a:t>
            </a:r>
            <a:r>
              <a:rPr lang="pt-BR" sz="3600" dirty="0" smtClean="0">
                <a:solidFill>
                  <a:schemeClr val="accent1"/>
                </a:solidFill>
              </a:rPr>
              <a:t>		</a:t>
            </a:r>
            <a:r>
              <a:rPr lang="pt-BR" sz="3600" dirty="0" err="1" smtClean="0">
                <a:solidFill>
                  <a:schemeClr val="accent1"/>
                </a:solidFill>
              </a:rPr>
              <a:t>ton</a:t>
            </a:r>
            <a:r>
              <a:rPr lang="pt-BR" sz="3600" dirty="0" smtClean="0">
                <a:solidFill>
                  <a:schemeClr val="accent1"/>
                </a:solidFill>
              </a:rPr>
              <a:t> milhões	ano</a:t>
            </a:r>
          </a:p>
          <a:p>
            <a:pPr>
              <a:buNone/>
            </a:pPr>
            <a:r>
              <a:rPr lang="pt-BR" sz="3600" dirty="0" smtClean="0">
                <a:solidFill>
                  <a:schemeClr val="accent1"/>
                </a:solidFill>
              </a:rPr>
              <a:t>	</a:t>
            </a:r>
            <a:r>
              <a:rPr lang="pt-BR" sz="3600" dirty="0" smtClean="0">
                <a:solidFill>
                  <a:schemeClr val="accent1"/>
                </a:solidFill>
              </a:rPr>
              <a:t>		</a:t>
            </a:r>
            <a:r>
              <a:rPr lang="pt-BR" sz="3600" b="0" dirty="0" smtClean="0">
                <a:solidFill>
                  <a:schemeClr val="accent1"/>
                </a:solidFill>
              </a:rPr>
              <a:t>204,5		          2015*    estimativa</a:t>
            </a:r>
          </a:p>
          <a:p>
            <a:pPr>
              <a:buNone/>
            </a:pPr>
            <a:r>
              <a:rPr lang="pt-BR" sz="3600" b="0" dirty="0" smtClean="0">
                <a:solidFill>
                  <a:schemeClr val="accent1"/>
                </a:solidFill>
              </a:rPr>
              <a:t>	</a:t>
            </a:r>
            <a:r>
              <a:rPr lang="pt-BR" sz="3600" b="0" dirty="0" smtClean="0">
                <a:solidFill>
                  <a:schemeClr val="accent1"/>
                </a:solidFill>
              </a:rPr>
              <a:t>		193,62		2014</a:t>
            </a:r>
          </a:p>
          <a:p>
            <a:pPr>
              <a:buNone/>
            </a:pPr>
            <a:r>
              <a:rPr lang="pt-BR" sz="3600" b="0" dirty="0" smtClean="0">
                <a:solidFill>
                  <a:schemeClr val="accent1"/>
                </a:solidFill>
              </a:rPr>
              <a:t>	</a:t>
            </a:r>
            <a:r>
              <a:rPr lang="pt-BR" sz="3600" b="0" dirty="0" smtClean="0">
                <a:solidFill>
                  <a:schemeClr val="accent1"/>
                </a:solidFill>
              </a:rPr>
              <a:t>		162,8			2010</a:t>
            </a:r>
          </a:p>
          <a:p>
            <a:pPr>
              <a:buNone/>
            </a:pPr>
            <a:r>
              <a:rPr lang="pt-BR" sz="3600" b="0" dirty="0" smtClean="0">
                <a:solidFill>
                  <a:schemeClr val="accent1"/>
                </a:solidFill>
              </a:rPr>
              <a:t>	</a:t>
            </a:r>
            <a:r>
              <a:rPr lang="pt-BR" sz="3600" b="0" dirty="0" smtClean="0">
                <a:solidFill>
                  <a:schemeClr val="accent1"/>
                </a:solidFill>
              </a:rPr>
              <a:t>		117,3			2006</a:t>
            </a:r>
          </a:p>
          <a:p>
            <a:pPr>
              <a:buNone/>
            </a:pPr>
            <a:r>
              <a:rPr lang="pt-BR" sz="3600" b="0" dirty="0" smtClean="0">
                <a:solidFill>
                  <a:schemeClr val="accent1"/>
                </a:solidFill>
              </a:rPr>
              <a:t>	</a:t>
            </a:r>
            <a:r>
              <a:rPr lang="pt-BR" sz="3600" b="0" dirty="0" smtClean="0">
                <a:solidFill>
                  <a:schemeClr val="accent1"/>
                </a:solidFill>
              </a:rPr>
              <a:t>		 96,858		2002</a:t>
            </a:r>
          </a:p>
          <a:p>
            <a:pPr>
              <a:buNone/>
            </a:pPr>
            <a:r>
              <a:rPr lang="pt-BR" sz="3600" b="0" dirty="0" smtClean="0">
                <a:solidFill>
                  <a:schemeClr val="accent1"/>
                </a:solidFill>
              </a:rPr>
              <a:t>	</a:t>
            </a:r>
            <a:r>
              <a:rPr lang="pt-BR" sz="3600" b="0" dirty="0" smtClean="0">
                <a:solidFill>
                  <a:schemeClr val="accent1"/>
                </a:solidFill>
              </a:rPr>
              <a:t>		 73,565              	1996 </a:t>
            </a:r>
          </a:p>
          <a:p>
            <a:pPr>
              <a:buNone/>
            </a:pPr>
            <a:r>
              <a:rPr lang="pt-BR" sz="3600" dirty="0" smtClean="0">
                <a:solidFill>
                  <a:schemeClr val="accent1"/>
                </a:solidFill>
              </a:rPr>
              <a:t> </a:t>
            </a:r>
            <a:r>
              <a:rPr lang="pt-BR" sz="3600" dirty="0" smtClean="0">
                <a:solidFill>
                  <a:schemeClr val="accent1"/>
                </a:solidFill>
              </a:rPr>
              <a:t>                            </a:t>
            </a:r>
            <a:r>
              <a:rPr lang="pt-BR" sz="2100" dirty="0" smtClean="0">
                <a:solidFill>
                  <a:schemeClr val="tx1"/>
                </a:solidFill>
              </a:rPr>
              <a:t>Fonte: IBGE</a:t>
            </a:r>
            <a:r>
              <a:rPr lang="pt-BR" sz="2100" dirty="0" smtClean="0">
                <a:solidFill>
                  <a:schemeClr val="tx1"/>
                </a:solidFill>
              </a:rPr>
              <a:t>		</a:t>
            </a:r>
          </a:p>
          <a:p>
            <a:pPr>
              <a:buNone/>
            </a:pPr>
            <a:r>
              <a:rPr lang="pt-BR" sz="2100" dirty="0" smtClean="0">
                <a:solidFill>
                  <a:schemeClr val="tx1"/>
                </a:solidFill>
              </a:rPr>
              <a:t> </a:t>
            </a:r>
            <a:endParaRPr lang="pt-BR" sz="2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Agricultura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i="1" dirty="0" smtClean="0">
                <a:solidFill>
                  <a:srgbClr val="0070C0"/>
                </a:solidFill>
              </a:rPr>
              <a:t> 		</a:t>
            </a:r>
            <a:r>
              <a:rPr lang="pt-BR" dirty="0" smtClean="0">
                <a:solidFill>
                  <a:srgbClr val="0070C0"/>
                </a:solidFill>
              </a:rPr>
              <a:t>Brasil em relação ao mundo</a:t>
            </a:r>
          </a:p>
          <a:p>
            <a:pPr>
              <a:buNone/>
            </a:pPr>
            <a:r>
              <a:rPr lang="pt-BR" i="1" dirty="0" smtClean="0">
                <a:solidFill>
                  <a:srgbClr val="0070C0"/>
                </a:solidFill>
              </a:rPr>
              <a:t>		Soja</a:t>
            </a:r>
            <a:r>
              <a:rPr lang="pt-BR" b="0" i="1" dirty="0" smtClean="0">
                <a:solidFill>
                  <a:srgbClr val="0070C0"/>
                </a:solidFill>
              </a:rPr>
              <a:t> 	-&gt;  2º  maior produtor</a:t>
            </a:r>
          </a:p>
          <a:p>
            <a:pPr>
              <a:buNone/>
            </a:pPr>
            <a:r>
              <a:rPr lang="pt-BR" b="0" i="1" dirty="0" smtClean="0">
                <a:solidFill>
                  <a:srgbClr val="0070C0"/>
                </a:solidFill>
              </a:rPr>
              <a:t>	</a:t>
            </a:r>
            <a:r>
              <a:rPr lang="pt-BR" b="0" i="1" dirty="0" smtClean="0">
                <a:solidFill>
                  <a:srgbClr val="0070C0"/>
                </a:solidFill>
              </a:rPr>
              <a:t>	</a:t>
            </a:r>
            <a:r>
              <a:rPr lang="pt-BR" i="1" dirty="0" smtClean="0">
                <a:solidFill>
                  <a:srgbClr val="0070C0"/>
                </a:solidFill>
              </a:rPr>
              <a:t>Milho</a:t>
            </a:r>
            <a:r>
              <a:rPr lang="pt-BR" b="0" i="1" dirty="0" smtClean="0">
                <a:solidFill>
                  <a:srgbClr val="0070C0"/>
                </a:solidFill>
              </a:rPr>
              <a:t>-&gt;  3º maior </a:t>
            </a:r>
          </a:p>
          <a:p>
            <a:pPr>
              <a:buNone/>
            </a:pPr>
            <a:r>
              <a:rPr lang="pt-BR" b="0" i="1" dirty="0" smtClean="0">
                <a:solidFill>
                  <a:srgbClr val="0070C0"/>
                </a:solidFill>
              </a:rPr>
              <a:t>	</a:t>
            </a:r>
            <a:r>
              <a:rPr lang="pt-BR" b="0" i="1" dirty="0" smtClean="0">
                <a:solidFill>
                  <a:srgbClr val="0070C0"/>
                </a:solidFill>
              </a:rPr>
              <a:t>	</a:t>
            </a:r>
            <a:r>
              <a:rPr lang="pt-BR" i="1" dirty="0" smtClean="0">
                <a:solidFill>
                  <a:srgbClr val="0070C0"/>
                </a:solidFill>
              </a:rPr>
              <a:t>Carnes</a:t>
            </a:r>
            <a:r>
              <a:rPr lang="pt-BR" b="0" i="1" dirty="0" smtClean="0">
                <a:solidFill>
                  <a:srgbClr val="0070C0"/>
                </a:solidFill>
              </a:rPr>
              <a:t> -&gt; </a:t>
            </a:r>
            <a:r>
              <a:rPr lang="pt-BR" b="0" dirty="0" smtClean="0">
                <a:solidFill>
                  <a:schemeClr val="tx2"/>
                </a:solidFill>
              </a:rPr>
              <a:t>Os brasileiros já são os maiores produtores de carne do mundo</a:t>
            </a:r>
            <a:r>
              <a:rPr lang="pt-BR" b="0" dirty="0" smtClean="0"/>
              <a:t>.  </a:t>
            </a:r>
            <a:r>
              <a:rPr lang="pt-BR" sz="2000" b="0" dirty="0" smtClean="0">
                <a:solidFill>
                  <a:schemeClr val="tx1"/>
                </a:solidFill>
              </a:rPr>
              <a:t>Fonte: John </a:t>
            </a:r>
            <a:r>
              <a:rPr lang="pt-BR" sz="2000" b="0" dirty="0" err="1" smtClean="0">
                <a:solidFill>
                  <a:schemeClr val="tx1"/>
                </a:solidFill>
              </a:rPr>
              <a:t>Deere</a:t>
            </a:r>
            <a:endParaRPr lang="pt-BR" sz="2000" b="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pt-BR" sz="2000" b="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pt-BR" sz="2000" dirty="0" smtClean="0">
                <a:solidFill>
                  <a:schemeClr val="tx2"/>
                </a:solidFill>
              </a:rPr>
              <a:t>    </a:t>
            </a:r>
            <a:r>
              <a:rPr lang="pt-BR" dirty="0" smtClean="0">
                <a:solidFill>
                  <a:schemeClr val="tx2"/>
                </a:solidFill>
              </a:rPr>
              <a:t>Em </a:t>
            </a:r>
            <a:r>
              <a:rPr lang="pt-BR" dirty="0" smtClean="0">
                <a:solidFill>
                  <a:schemeClr val="tx2"/>
                </a:solidFill>
              </a:rPr>
              <a:t>breve </a:t>
            </a:r>
            <a:r>
              <a:rPr lang="pt-BR" dirty="0" smtClean="0">
                <a:solidFill>
                  <a:schemeClr val="tx2"/>
                </a:solidFill>
              </a:rPr>
              <a:t>o Brasil se </a:t>
            </a:r>
            <a:r>
              <a:rPr lang="pt-BR" dirty="0" smtClean="0">
                <a:solidFill>
                  <a:schemeClr val="tx2"/>
                </a:solidFill>
              </a:rPr>
              <a:t>tornará o maior exportador mundial de alimentos</a:t>
            </a:r>
            <a:r>
              <a:rPr lang="pt-BR" dirty="0" smtClean="0">
                <a:solidFill>
                  <a:schemeClr val="tx2"/>
                </a:solidFill>
              </a:rPr>
              <a:t>. </a:t>
            </a:r>
            <a:r>
              <a:rPr lang="pt-BR" sz="2000" b="0" dirty="0" smtClean="0">
                <a:solidFill>
                  <a:schemeClr val="tx1"/>
                </a:solidFill>
              </a:rPr>
              <a:t>John </a:t>
            </a:r>
            <a:r>
              <a:rPr lang="pt-BR" sz="2000" b="0" dirty="0" err="1" smtClean="0">
                <a:solidFill>
                  <a:schemeClr val="tx1"/>
                </a:solidFill>
              </a:rPr>
              <a:t>Deere</a:t>
            </a:r>
            <a:endParaRPr lang="pt-BR" sz="2000" b="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pt-BR" sz="2000" dirty="0" smtClean="0"/>
              <a:t/>
            </a:r>
            <a:br>
              <a:rPr lang="pt-BR" sz="2000" dirty="0" smtClean="0"/>
            </a:br>
            <a:endParaRPr lang="pt-BR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Desemprego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i="1" dirty="0" smtClean="0">
                <a:solidFill>
                  <a:schemeClr val="accent1"/>
                </a:solidFill>
              </a:rPr>
              <a:t> </a:t>
            </a:r>
            <a:r>
              <a:rPr lang="pt-BR" i="1" dirty="0" smtClean="0">
                <a:solidFill>
                  <a:schemeClr val="accent1"/>
                </a:solidFill>
              </a:rPr>
              <a:t>            Percentual		mês 		ano</a:t>
            </a:r>
          </a:p>
          <a:p>
            <a:pPr>
              <a:buNone/>
            </a:pPr>
            <a:r>
              <a:rPr lang="pt-BR" i="1" dirty="0" smtClean="0">
                <a:solidFill>
                  <a:schemeClr val="accent1"/>
                </a:solidFill>
              </a:rPr>
              <a:t>		</a:t>
            </a:r>
            <a:r>
              <a:rPr lang="pt-BR" b="0" i="1" dirty="0" smtClean="0">
                <a:solidFill>
                  <a:schemeClr val="accent1"/>
                </a:solidFill>
              </a:rPr>
              <a:t>	8,3		09		2015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accent1"/>
                </a:solidFill>
              </a:rPr>
              <a:t>	</a:t>
            </a:r>
            <a:r>
              <a:rPr lang="pt-BR" b="0" i="1" dirty="0" smtClean="0">
                <a:solidFill>
                  <a:schemeClr val="accent1"/>
                </a:solidFill>
              </a:rPr>
              <a:t>		5,4		09		2012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accent1"/>
                </a:solidFill>
              </a:rPr>
              <a:t>	</a:t>
            </a:r>
            <a:r>
              <a:rPr lang="pt-BR" b="0" i="1" dirty="0" smtClean="0">
                <a:solidFill>
                  <a:schemeClr val="accent1"/>
                </a:solidFill>
              </a:rPr>
              <a:t>		6,2		09		2010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accent1"/>
                </a:solidFill>
              </a:rPr>
              <a:t>	</a:t>
            </a:r>
            <a:r>
              <a:rPr lang="pt-BR" b="0" i="1" dirty="0" smtClean="0">
                <a:solidFill>
                  <a:schemeClr val="accent1"/>
                </a:solidFill>
              </a:rPr>
              <a:t>		7,7		09		2008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accent1"/>
                </a:solidFill>
              </a:rPr>
              <a:t>	</a:t>
            </a:r>
            <a:r>
              <a:rPr lang="pt-BR" b="0" i="1" dirty="0" smtClean="0">
                <a:solidFill>
                  <a:schemeClr val="accent1"/>
                </a:solidFill>
              </a:rPr>
              <a:t>		10		09		2006</a:t>
            </a:r>
          </a:p>
          <a:p>
            <a:pPr>
              <a:buNone/>
            </a:pPr>
            <a:r>
              <a:rPr lang="pt-BR" b="0" i="1" dirty="0" smtClean="0">
                <a:solidFill>
                  <a:schemeClr val="accent1"/>
                </a:solidFill>
              </a:rPr>
              <a:t>	</a:t>
            </a:r>
            <a:r>
              <a:rPr lang="pt-BR" b="0" i="1" dirty="0" smtClean="0">
                <a:solidFill>
                  <a:schemeClr val="accent1"/>
                </a:solidFill>
              </a:rPr>
              <a:t>		11,5		09		2002</a:t>
            </a:r>
          </a:p>
          <a:p>
            <a:pPr>
              <a:buNone/>
            </a:pPr>
            <a:r>
              <a:rPr lang="pt-BR" i="1" dirty="0" smtClean="0">
                <a:solidFill>
                  <a:schemeClr val="accent1"/>
                </a:solidFill>
              </a:rPr>
              <a:t>                            </a:t>
            </a:r>
            <a:r>
              <a:rPr lang="pt-BR" sz="2000" b="0" dirty="0" smtClean="0">
                <a:solidFill>
                  <a:schemeClr val="tx1"/>
                </a:solidFill>
              </a:rPr>
              <a:t>Fonte: Wikipédia e Veja</a:t>
            </a:r>
          </a:p>
          <a:p>
            <a:pPr>
              <a:buNone/>
            </a:pPr>
            <a:r>
              <a:rPr lang="pt-BR" i="1" dirty="0" smtClean="0">
                <a:solidFill>
                  <a:schemeClr val="accent1"/>
                </a:solidFill>
              </a:rPr>
              <a:t>	</a:t>
            </a:r>
            <a:r>
              <a:rPr lang="pt-BR" i="1" dirty="0" smtClean="0">
                <a:solidFill>
                  <a:schemeClr val="accent1"/>
                </a:solidFill>
              </a:rPr>
              <a:t>		</a:t>
            </a:r>
            <a:endParaRPr lang="pt-BR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68</Words>
  <Application>Microsoft Office PowerPoint</Application>
  <PresentationFormat>Apresentação na tela (4:3)</PresentationFormat>
  <Paragraphs>117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Cenário da Economia Brasileira  Tarcísio Reinehr</vt:lpstr>
      <vt:lpstr>Dólar</vt:lpstr>
      <vt:lpstr>O Dólar e eu</vt:lpstr>
      <vt:lpstr>Dólar</vt:lpstr>
      <vt:lpstr>Juros</vt:lpstr>
      <vt:lpstr>Reservas</vt:lpstr>
      <vt:lpstr>Produção Agrícola</vt:lpstr>
      <vt:lpstr>Agricultura</vt:lpstr>
      <vt:lpstr>Desemprego</vt:lpstr>
      <vt:lpstr>Produto Interno Bruto - PIB </vt:lpstr>
      <vt:lpstr>Renda per capita</vt:lpstr>
      <vt:lpstr>CRI$E</vt:lpstr>
      <vt:lpstr>Quê posso fazer?</vt:lpstr>
      <vt:lpstr>Quê posso fazer?</vt:lpstr>
      <vt:lpstr>Cenário da Economia Brasileira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mize</dc:creator>
  <cp:lastModifiedBy>Cliente</cp:lastModifiedBy>
  <cp:revision>332</cp:revision>
  <dcterms:created xsi:type="dcterms:W3CDTF">2013-08-26T19:08:06Z</dcterms:created>
  <dcterms:modified xsi:type="dcterms:W3CDTF">2015-10-08T16:03:19Z</dcterms:modified>
</cp:coreProperties>
</file>