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5"/>
  </p:notesMasterIdLst>
  <p:sldIdLst>
    <p:sldId id="256" r:id="rId4"/>
    <p:sldId id="272" r:id="rId5"/>
    <p:sldId id="259" r:id="rId6"/>
    <p:sldId id="271" r:id="rId7"/>
    <p:sldId id="261" r:id="rId8"/>
    <p:sldId id="269" r:id="rId9"/>
    <p:sldId id="273" r:id="rId10"/>
    <p:sldId id="274" r:id="rId11"/>
    <p:sldId id="265" r:id="rId12"/>
    <p:sldId id="266" r:id="rId13"/>
    <p:sldId id="268" r:id="rId14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57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spPr>
            <a:solidFill>
              <a:srgbClr val="188BB4"/>
            </a:solidFill>
            <a:ln>
              <a:noFill/>
            </a:ln>
          </c:spPr>
          <c:dPt>
            <c:idx val="0"/>
            <c:bubble3D val="0"/>
            <c:spPr>
              <a:solidFill>
                <a:srgbClr val="E87312"/>
              </a:solidFill>
              <a:ln w="1908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1-BB05-4656-8ABB-40624947174A}"/>
              </c:ext>
            </c:extLst>
          </c:dPt>
          <c:dPt>
            <c:idx val="1"/>
            <c:bubble3D val="0"/>
            <c:spPr>
              <a:solidFill>
                <a:srgbClr val="0070C0"/>
              </a:solidFill>
              <a:ln w="1908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3-BB05-4656-8ABB-40624947174A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80">
                <a:solidFill>
                  <a:srgbClr val="FFFFFF"/>
                </a:solidFill>
                <a:round/>
              </a:ln>
            </c:spPr>
            <c:extLst>
              <c:ext xmlns:c16="http://schemas.microsoft.com/office/drawing/2014/chart" uri="{C3380CC4-5D6E-409C-BE32-E72D297353CC}">
                <c16:uniqueId val="{00000005-BB05-4656-8ABB-40624947174A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BB05-4656-8ABB-40624947174A}"/>
              </c:ext>
            </c:extLst>
          </c:dPt>
          <c:dLbls>
            <c:dLbl>
              <c:idx val="0"/>
              <c:layout>
                <c:manualLayout>
                  <c:x val="0.18139893736420626"/>
                  <c:y val="-0.26990451893037082"/>
                </c:manualLayout>
              </c:layout>
              <c:tx>
                <c:rich>
                  <a:bodyPr/>
                  <a:lstStyle/>
                  <a:p>
                    <a:pPr>
                      <a:defRPr sz="1000" b="0" strike="noStrike" spc="-1">
                        <a:solidFill>
                          <a:srgbClr val="000000"/>
                        </a:solidFill>
                        <a:latin typeface="Calibri"/>
                        <a:ea typeface="DejaVu Sans"/>
                      </a:defRPr>
                    </a:pPr>
                    <a:r>
                      <a:rPr lang="en-US" sz="1500" dirty="0" smtClean="0">
                        <a:solidFill>
                          <a:schemeClr val="bg1"/>
                        </a:solidFill>
                      </a:rPr>
                      <a:t>DESPESAS </a:t>
                    </a:r>
                  </a:p>
                  <a:p>
                    <a:pPr>
                      <a:defRPr sz="1000" b="0" strike="noStrike" spc="-1">
                        <a:solidFill>
                          <a:srgbClr val="000000"/>
                        </a:solidFill>
                        <a:latin typeface="Calibri"/>
                        <a:ea typeface="DejaVu Sans"/>
                      </a:defRPr>
                    </a:pPr>
                    <a:r>
                      <a:rPr lang="en-US" sz="1500" dirty="0" smtClean="0">
                        <a:solidFill>
                          <a:schemeClr val="bg1"/>
                        </a:solidFill>
                      </a:rPr>
                      <a:t>R$ 118.095,86</a:t>
                    </a:r>
                    <a:endParaRPr lang="en-US" sz="150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592661742300577"/>
                      <c:h val="0.342099328455447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B05-4656-8ABB-40624947174A}"/>
                </c:ext>
              </c:extLst>
            </c:dLbl>
            <c:dLbl>
              <c:idx val="1"/>
              <c:layout>
                <c:manualLayout>
                  <c:x val="-1.9609112938979985E-3"/>
                  <c:y val="0.16780991361735997"/>
                </c:manualLayout>
              </c:layout>
              <c:tx>
                <c:rich>
                  <a:bodyPr/>
                  <a:lstStyle/>
                  <a:p>
                    <a:pPr>
                      <a:defRPr sz="1000" b="0" strike="noStrike" spc="-1">
                        <a:solidFill>
                          <a:srgbClr val="000000"/>
                        </a:solidFill>
                        <a:latin typeface="Calibri"/>
                        <a:ea typeface="DejaVu Sans"/>
                      </a:defRPr>
                    </a:pPr>
                    <a:r>
                      <a:rPr lang="en-US" sz="1500" dirty="0" smtClean="0">
                        <a:solidFill>
                          <a:schemeClr val="bg1"/>
                        </a:solidFill>
                      </a:rPr>
                      <a:t>RECEITA TOTAL</a:t>
                    </a:r>
                  </a:p>
                  <a:p>
                    <a:pPr>
                      <a:defRPr sz="1000" b="0" strike="noStrike" spc="-1">
                        <a:solidFill>
                          <a:srgbClr val="000000"/>
                        </a:solidFill>
                        <a:latin typeface="Calibri"/>
                        <a:ea typeface="DejaVu Sans"/>
                      </a:defRPr>
                    </a:pPr>
                    <a:r>
                      <a:rPr lang="en-US" sz="1500" dirty="0" smtClean="0">
                        <a:solidFill>
                          <a:schemeClr val="bg1"/>
                        </a:solidFill>
                      </a:rPr>
                      <a:t>R$ </a:t>
                    </a:r>
                    <a:r>
                      <a:rPr lang="en-US" sz="1500" baseline="0" dirty="0" smtClean="0">
                        <a:solidFill>
                          <a:schemeClr val="bg1"/>
                        </a:solidFill>
                      </a:rPr>
                      <a:t> 130.085,12</a:t>
                    </a:r>
                    <a:endParaRPr lang="en-US" sz="150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798804957013821"/>
                      <c:h val="0.219226443041217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B05-4656-8ABB-40624947174A}"/>
                </c:ext>
              </c:extLst>
            </c:dLbl>
            <c:dLbl>
              <c:idx val="2"/>
              <c:layout>
                <c:manualLayout>
                  <c:x val="-0.13170832810650104"/>
                  <c:y val="-6.0110465947095439E-2"/>
                </c:manualLayout>
              </c:layout>
              <c:tx>
                <c:rich>
                  <a:bodyPr/>
                  <a:lstStyle/>
                  <a:p>
                    <a:pPr>
                      <a:defRPr sz="1000" b="0" strike="noStrike" spc="-1">
                        <a:solidFill>
                          <a:srgbClr val="000000"/>
                        </a:solidFill>
                        <a:latin typeface="Calibri"/>
                        <a:ea typeface="DejaVu Sans"/>
                      </a:defRPr>
                    </a:pPr>
                    <a:r>
                      <a:rPr lang="en-US" sz="1500" b="1" dirty="0" smtClean="0">
                        <a:solidFill>
                          <a:schemeClr val="bg1"/>
                        </a:solidFill>
                      </a:rPr>
                      <a:t>Supersaver</a:t>
                    </a:r>
                  </a:p>
                  <a:p>
                    <a:pPr>
                      <a:defRPr sz="1000" b="0" strike="noStrike" spc="-1">
                        <a:solidFill>
                          <a:srgbClr val="000000"/>
                        </a:solidFill>
                        <a:latin typeface="Calibri"/>
                        <a:ea typeface="DejaVu Sans"/>
                      </a:defRPr>
                    </a:pPr>
                    <a:r>
                      <a:rPr lang="en-US" sz="1500" b="1" dirty="0" smtClean="0">
                        <a:solidFill>
                          <a:schemeClr val="bg1"/>
                        </a:solidFill>
                      </a:rPr>
                      <a:t>R$</a:t>
                    </a:r>
                    <a:r>
                      <a:rPr lang="en-US" sz="1500" b="1" baseline="0" dirty="0" smtClean="0">
                        <a:solidFill>
                          <a:schemeClr val="bg1"/>
                        </a:solidFill>
                      </a:rPr>
                      <a:t> 11.989,26</a:t>
                    </a:r>
                    <a:r>
                      <a:rPr lang="en-US" baseline="0" dirty="0" smtClean="0"/>
                      <a:t> </a:t>
                    </a:r>
                    <a:endParaRPr lang="en-US" dirty="0"/>
                  </a:p>
                </c:rich>
              </c:tx>
              <c:spPr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05-4656-8ABB-40624947174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05-4656-8ABB-4062494717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trike="noStrike" spc="-1">
                    <a:solidFill>
                      <a:srgbClr val="000000"/>
                    </a:solidFill>
                    <a:latin typeface="Calibri"/>
                    <a:ea typeface="DejaVu San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3"/>
                <c:pt idx="0">
                  <c:v>INGRESSOS</c:v>
                </c:pt>
                <c:pt idx="1">
                  <c:v>DESEMBOLSO</c:v>
                </c:pt>
                <c:pt idx="2">
                  <c:v>Superavit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358408.71</c:v>
                </c:pt>
                <c:pt idx="1">
                  <c:v>264717.75</c:v>
                </c:pt>
                <c:pt idx="2">
                  <c:v>93690.959999999992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05-4656-8ABB-4062494717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econdPieSize val="75"/>
        <c:serLines/>
      </c:ofPieChart>
      <c:spPr>
        <a:noFill/>
        <a:ln>
          <a:noFill/>
        </a:ln>
      </c:spPr>
    </c:plotArea>
    <c:plotVisOnly val="1"/>
    <c:dispBlanksAs val="zero"/>
    <c:showDLblsOverMax val="1"/>
  </c:chart>
  <c:spPr>
    <a:noFill/>
    <a:ln>
      <a:noFill/>
    </a:ln>
  </c:spPr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 dirty="0">
                <a:latin typeface="Arial"/>
              </a:rPr>
              <a:t>Clique para mover o slide</a:t>
            </a: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t-BR" sz="2000" b="0" strike="noStrike" spc="-1">
                <a:latin typeface="Arial"/>
              </a:rPr>
              <a:t>Clique para editar o formato de notas</a:t>
            </a:r>
          </a:p>
        </p:txBody>
      </p:sp>
      <p:sp>
        <p:nvSpPr>
          <p:cNvPr id="13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t-BR" sz="1400" b="0" strike="noStrike" spc="-1" dirty="0">
                <a:latin typeface="Times New Roman"/>
              </a:rPr>
              <a:t>&lt;cabeçalho&gt;</a:t>
            </a:r>
          </a:p>
        </p:txBody>
      </p:sp>
      <p:sp>
        <p:nvSpPr>
          <p:cNvPr id="13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pt-BR" sz="1400" b="0" strike="noStrike" spc="-1" dirty="0">
                <a:latin typeface="Times New Roman"/>
              </a:rPr>
              <a:t>&lt;data/hora&gt;</a:t>
            </a:r>
          </a:p>
        </p:txBody>
      </p:sp>
      <p:sp>
        <p:nvSpPr>
          <p:cNvPr id="13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pt-BR" sz="1400" b="0" strike="noStrike" spc="-1" dirty="0">
                <a:latin typeface="Times New Roman"/>
              </a:rPr>
              <a:t>&lt;rodapé&gt;</a:t>
            </a:r>
          </a:p>
        </p:txBody>
      </p:sp>
      <p:sp>
        <p:nvSpPr>
          <p:cNvPr id="13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9BAFB7C0-4BF8-4733-979A-DD5D95D30F41}" type="slidenum">
              <a:rPr lang="pt-BR" sz="1400" b="0" strike="noStrike" spc="-1">
                <a:latin typeface="Times New Roman"/>
              </a:rPr>
              <a:pPr algn="r"/>
              <a:t>‹nº›</a:t>
            </a:fld>
            <a:endParaRPr lang="pt-BR" sz="1400" b="0" strike="noStrike" spc="-1" dirty="0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39838"/>
            <a:ext cx="5954713" cy="3351212"/>
          </a:xfrm>
          <a:prstGeom prst="rect">
            <a:avLst/>
          </a:prstGeom>
        </p:spPr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440" cy="3907800"/>
          </a:xfrm>
          <a:prstGeom prst="rect">
            <a:avLst/>
          </a:prstGeom>
        </p:spPr>
        <p:txBody>
          <a:bodyPr lIns="95400" tIns="47880" rIns="95400" bIns="47880">
            <a:noAutofit/>
          </a:bodyPr>
          <a:lstStyle/>
          <a:p>
            <a:endParaRPr lang="pt-BR" sz="2000" b="0" strike="noStrike" spc="-1" dirty="0">
              <a:latin typeface="Arial"/>
            </a:endParaRPr>
          </a:p>
        </p:txBody>
      </p:sp>
      <p:sp>
        <p:nvSpPr>
          <p:cNvPr id="272" name="CustomShape 3"/>
          <p:cNvSpPr/>
          <p:nvPr/>
        </p:nvSpPr>
        <p:spPr>
          <a:xfrm>
            <a:off x="3850560" y="942876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5400" tIns="47880" rIns="95400" bIns="47880" anchor="b">
            <a:noAutofit/>
          </a:bodyPr>
          <a:lstStyle/>
          <a:p>
            <a:pPr algn="r">
              <a:lnSpc>
                <a:spcPct val="100000"/>
              </a:lnSpc>
            </a:pPr>
            <a:fld id="{DE06C54A-6E5C-4998-BC4B-2FB612F0A82B}" type="slidenum">
              <a:rPr lang="pt-BR" sz="13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3</a:t>
            </a:fld>
            <a:endParaRPr lang="pt-BR" sz="1300" b="0" strike="noStrike" spc="-1" dirty="0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39838"/>
            <a:ext cx="5954713" cy="3351212"/>
          </a:xfrm>
          <a:prstGeom prst="rect">
            <a:avLst/>
          </a:prstGeom>
        </p:spPr>
      </p:sp>
      <p:sp>
        <p:nvSpPr>
          <p:cNvPr id="277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440" cy="3907800"/>
          </a:xfrm>
          <a:prstGeom prst="rect">
            <a:avLst/>
          </a:prstGeom>
        </p:spPr>
        <p:txBody>
          <a:bodyPr lIns="95400" tIns="47880" rIns="95400" bIns="47880">
            <a:noAutofit/>
          </a:bodyPr>
          <a:lstStyle/>
          <a:p>
            <a:endParaRPr lang="pt-BR" sz="2000" b="0" strike="noStrike" spc="-1" dirty="0">
              <a:latin typeface="Arial"/>
            </a:endParaRPr>
          </a:p>
        </p:txBody>
      </p:sp>
      <p:sp>
        <p:nvSpPr>
          <p:cNvPr id="278" name="CustomShape 3"/>
          <p:cNvSpPr/>
          <p:nvPr/>
        </p:nvSpPr>
        <p:spPr>
          <a:xfrm>
            <a:off x="3850560" y="942876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5400" tIns="47880" rIns="95400" bIns="47880" anchor="b">
            <a:noAutofit/>
          </a:bodyPr>
          <a:lstStyle/>
          <a:p>
            <a:pPr algn="r">
              <a:lnSpc>
                <a:spcPct val="100000"/>
              </a:lnSpc>
            </a:pPr>
            <a:fld id="{9FB9E9EA-D4AE-40AD-B913-123C10D14B42}" type="slidenum">
              <a:rPr lang="pt-BR" sz="13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4</a:t>
            </a:fld>
            <a:endParaRPr lang="pt-BR" sz="13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8246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39838"/>
            <a:ext cx="5954713" cy="3351212"/>
          </a:xfrm>
          <a:prstGeom prst="rect">
            <a:avLst/>
          </a:prstGeom>
        </p:spPr>
      </p:sp>
      <p:sp>
        <p:nvSpPr>
          <p:cNvPr id="277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440" cy="3907800"/>
          </a:xfrm>
          <a:prstGeom prst="rect">
            <a:avLst/>
          </a:prstGeom>
        </p:spPr>
        <p:txBody>
          <a:bodyPr lIns="95400" tIns="47880" rIns="95400" bIns="47880">
            <a:noAutofit/>
          </a:bodyPr>
          <a:lstStyle/>
          <a:p>
            <a:endParaRPr lang="pt-BR" sz="2000" b="0" strike="noStrike" spc="-1" dirty="0">
              <a:latin typeface="Arial"/>
            </a:endParaRPr>
          </a:p>
        </p:txBody>
      </p:sp>
      <p:sp>
        <p:nvSpPr>
          <p:cNvPr id="278" name="CustomShape 3"/>
          <p:cNvSpPr/>
          <p:nvPr/>
        </p:nvSpPr>
        <p:spPr>
          <a:xfrm>
            <a:off x="3850560" y="942876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5400" tIns="47880" rIns="95400" bIns="47880" anchor="b">
            <a:noAutofit/>
          </a:bodyPr>
          <a:lstStyle/>
          <a:p>
            <a:pPr algn="r">
              <a:lnSpc>
                <a:spcPct val="100000"/>
              </a:lnSpc>
            </a:pPr>
            <a:fld id="{9FB9E9EA-D4AE-40AD-B913-123C10D14B42}" type="slidenum">
              <a:rPr lang="pt-BR" sz="13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5</a:t>
            </a:fld>
            <a:endParaRPr lang="pt-BR" sz="1300" b="0" strike="noStrike" spc="-1" dirty="0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39838"/>
            <a:ext cx="5954713" cy="3351212"/>
          </a:xfrm>
          <a:prstGeom prst="rect">
            <a:avLst/>
          </a:prstGeom>
        </p:spPr>
      </p:sp>
      <p:sp>
        <p:nvSpPr>
          <p:cNvPr id="277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440" cy="3907800"/>
          </a:xfrm>
          <a:prstGeom prst="rect">
            <a:avLst/>
          </a:prstGeom>
        </p:spPr>
        <p:txBody>
          <a:bodyPr lIns="95400" tIns="47880" rIns="95400" bIns="47880">
            <a:noAutofit/>
          </a:bodyPr>
          <a:lstStyle/>
          <a:p>
            <a:endParaRPr lang="pt-BR" sz="2000" b="0" strike="noStrike" spc="-1" dirty="0">
              <a:latin typeface="Arial"/>
            </a:endParaRPr>
          </a:p>
        </p:txBody>
      </p:sp>
      <p:sp>
        <p:nvSpPr>
          <p:cNvPr id="278" name="CustomShape 3"/>
          <p:cNvSpPr/>
          <p:nvPr/>
        </p:nvSpPr>
        <p:spPr>
          <a:xfrm>
            <a:off x="3850560" y="942876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5400" tIns="47880" rIns="95400" bIns="47880" anchor="b">
            <a:noAutofit/>
          </a:bodyPr>
          <a:lstStyle/>
          <a:p>
            <a:pPr algn="r">
              <a:lnSpc>
                <a:spcPct val="100000"/>
              </a:lnSpc>
            </a:pPr>
            <a:fld id="{9FB9E9EA-D4AE-40AD-B913-123C10D14B42}" type="slidenum">
              <a:rPr lang="pt-BR" sz="13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6</a:t>
            </a:fld>
            <a:endParaRPr lang="pt-BR" sz="13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9707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39838"/>
            <a:ext cx="5954713" cy="3351212"/>
          </a:xfrm>
          <a:prstGeom prst="rect">
            <a:avLst/>
          </a:prstGeom>
        </p:spPr>
      </p:sp>
      <p:sp>
        <p:nvSpPr>
          <p:cNvPr id="277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440" cy="3907800"/>
          </a:xfrm>
          <a:prstGeom prst="rect">
            <a:avLst/>
          </a:prstGeom>
        </p:spPr>
        <p:txBody>
          <a:bodyPr lIns="95400" tIns="47880" rIns="95400" bIns="47880">
            <a:noAutofit/>
          </a:bodyPr>
          <a:lstStyle/>
          <a:p>
            <a:endParaRPr lang="pt-BR" sz="2000" b="0" strike="noStrike" spc="-1" dirty="0">
              <a:latin typeface="Arial"/>
            </a:endParaRPr>
          </a:p>
        </p:txBody>
      </p:sp>
      <p:sp>
        <p:nvSpPr>
          <p:cNvPr id="278" name="CustomShape 3"/>
          <p:cNvSpPr/>
          <p:nvPr/>
        </p:nvSpPr>
        <p:spPr>
          <a:xfrm>
            <a:off x="3850560" y="942876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5400" tIns="47880" rIns="95400" bIns="47880" anchor="b">
            <a:noAutofit/>
          </a:bodyPr>
          <a:lstStyle/>
          <a:p>
            <a:pPr algn="r">
              <a:lnSpc>
                <a:spcPct val="100000"/>
              </a:lnSpc>
            </a:pPr>
            <a:fld id="{9FB9E9EA-D4AE-40AD-B913-123C10D14B42}" type="slidenum">
              <a:rPr lang="pt-BR" sz="13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7</a:t>
            </a:fld>
            <a:endParaRPr lang="pt-BR" sz="13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970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39838"/>
            <a:ext cx="5954713" cy="3351212"/>
          </a:xfrm>
          <a:prstGeom prst="rect">
            <a:avLst/>
          </a:prstGeom>
        </p:spPr>
      </p:sp>
      <p:sp>
        <p:nvSpPr>
          <p:cNvPr id="277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440" cy="3907800"/>
          </a:xfrm>
          <a:prstGeom prst="rect">
            <a:avLst/>
          </a:prstGeom>
        </p:spPr>
        <p:txBody>
          <a:bodyPr lIns="95400" tIns="47880" rIns="95400" bIns="47880">
            <a:noAutofit/>
          </a:bodyPr>
          <a:lstStyle/>
          <a:p>
            <a:endParaRPr lang="pt-BR" sz="2000" b="0" strike="noStrike" spc="-1" dirty="0">
              <a:latin typeface="Arial"/>
            </a:endParaRPr>
          </a:p>
        </p:txBody>
      </p:sp>
      <p:sp>
        <p:nvSpPr>
          <p:cNvPr id="278" name="CustomShape 3"/>
          <p:cNvSpPr/>
          <p:nvPr/>
        </p:nvSpPr>
        <p:spPr>
          <a:xfrm>
            <a:off x="3850560" y="942876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5400" tIns="47880" rIns="95400" bIns="47880" anchor="b">
            <a:noAutofit/>
          </a:bodyPr>
          <a:lstStyle/>
          <a:p>
            <a:pPr algn="r">
              <a:lnSpc>
                <a:spcPct val="100000"/>
              </a:lnSpc>
            </a:pPr>
            <a:fld id="{9FB9E9EA-D4AE-40AD-B913-123C10D14B42}" type="slidenum">
              <a:rPr lang="pt-BR" sz="13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8</a:t>
            </a:fld>
            <a:endParaRPr lang="pt-BR" sz="13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9707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39838"/>
            <a:ext cx="5954713" cy="3351212"/>
          </a:xfrm>
          <a:prstGeom prst="rect">
            <a:avLst/>
          </a:prstGeom>
        </p:spPr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440" cy="3907800"/>
          </a:xfrm>
          <a:prstGeom prst="rect">
            <a:avLst/>
          </a:prstGeom>
        </p:spPr>
        <p:txBody>
          <a:bodyPr lIns="95400" tIns="47880" rIns="95400" bIns="47880">
            <a:noAutofit/>
          </a:bodyPr>
          <a:lstStyle/>
          <a:p>
            <a:endParaRPr lang="pt-BR" sz="2000" b="0" strike="noStrike" spc="-1" dirty="0">
              <a:latin typeface="Arial"/>
            </a:endParaRPr>
          </a:p>
        </p:txBody>
      </p:sp>
      <p:sp>
        <p:nvSpPr>
          <p:cNvPr id="290" name="CustomShape 3"/>
          <p:cNvSpPr/>
          <p:nvPr/>
        </p:nvSpPr>
        <p:spPr>
          <a:xfrm>
            <a:off x="3850560" y="9428760"/>
            <a:ext cx="2944800" cy="49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5400" tIns="47880" rIns="95400" bIns="47880" anchor="b">
            <a:noAutofit/>
          </a:bodyPr>
          <a:lstStyle/>
          <a:p>
            <a:pPr algn="r">
              <a:lnSpc>
                <a:spcPct val="100000"/>
              </a:lnSpc>
            </a:pPr>
            <a:fld id="{1F9A35FB-57F3-4BA3-88C5-87196428D364}" type="slidenum">
              <a:rPr lang="pt-BR" sz="13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</a:pPr>
              <a:t>10</a:t>
            </a:fld>
            <a:endParaRPr lang="pt-BR" sz="1300" b="0" strike="noStrike" spc="-1" dirty="0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1097280" y="1968840"/>
            <a:ext cx="100576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subTitle"/>
          </p:nvPr>
        </p:nvSpPr>
        <p:spPr>
          <a:xfrm>
            <a:off x="1097280" y="1968840"/>
            <a:ext cx="100576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1097280" y="1968840"/>
            <a:ext cx="10057680" cy="5309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 hidden="1"/>
          <p:cNvSpPr/>
          <p:nvPr/>
        </p:nvSpPr>
        <p:spPr>
          <a:xfrm>
            <a:off x="3240" y="6400800"/>
            <a:ext cx="12188160" cy="456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2" hidden="1"/>
          <p:cNvSpPr/>
          <p:nvPr/>
        </p:nvSpPr>
        <p:spPr>
          <a:xfrm>
            <a:off x="0" y="6334200"/>
            <a:ext cx="12188160" cy="633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3"/>
          <p:cNvSpPr/>
          <p:nvPr/>
        </p:nvSpPr>
        <p:spPr>
          <a:xfrm>
            <a:off x="1193400" y="1737720"/>
            <a:ext cx="9966960" cy="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0" y="6400800"/>
            <a:ext cx="12191400" cy="456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6334200"/>
            <a:ext cx="12191400" cy="65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Line 6"/>
          <p:cNvSpPr/>
          <p:nvPr/>
        </p:nvSpPr>
        <p:spPr>
          <a:xfrm>
            <a:off x="1207440" y="4343400"/>
            <a:ext cx="9875520" cy="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1097280" y="1968840"/>
            <a:ext cx="100576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pt-BR" sz="18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 hidden="1"/>
          <p:cNvSpPr/>
          <p:nvPr/>
        </p:nvSpPr>
        <p:spPr>
          <a:xfrm>
            <a:off x="3240" y="6400800"/>
            <a:ext cx="12188160" cy="456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 hidden="1"/>
          <p:cNvSpPr/>
          <p:nvPr/>
        </p:nvSpPr>
        <p:spPr>
          <a:xfrm>
            <a:off x="0" y="6334200"/>
            <a:ext cx="12188160" cy="633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Line 3"/>
          <p:cNvSpPr/>
          <p:nvPr/>
        </p:nvSpPr>
        <p:spPr>
          <a:xfrm>
            <a:off x="1193400" y="1737720"/>
            <a:ext cx="9966960" cy="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4"/>
          <p:cNvSpPr/>
          <p:nvPr/>
        </p:nvSpPr>
        <p:spPr>
          <a:xfrm>
            <a:off x="3240" y="6400800"/>
            <a:ext cx="12188160" cy="456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5"/>
          <p:cNvSpPr/>
          <p:nvPr/>
        </p:nvSpPr>
        <p:spPr>
          <a:xfrm>
            <a:off x="0" y="6334200"/>
            <a:ext cx="12188160" cy="633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 hidden="1"/>
          <p:cNvSpPr/>
          <p:nvPr/>
        </p:nvSpPr>
        <p:spPr>
          <a:xfrm>
            <a:off x="3240" y="6400800"/>
            <a:ext cx="12188160" cy="456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CustomShape 2" hidden="1"/>
          <p:cNvSpPr/>
          <p:nvPr/>
        </p:nvSpPr>
        <p:spPr>
          <a:xfrm>
            <a:off x="0" y="6334200"/>
            <a:ext cx="12188160" cy="633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Line 3"/>
          <p:cNvSpPr/>
          <p:nvPr/>
        </p:nvSpPr>
        <p:spPr>
          <a:xfrm>
            <a:off x="1193400" y="1737720"/>
            <a:ext cx="9966960" cy="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CustomShape 4"/>
          <p:cNvSpPr/>
          <p:nvPr/>
        </p:nvSpPr>
        <p:spPr>
          <a:xfrm>
            <a:off x="3240" y="6400800"/>
            <a:ext cx="12188160" cy="456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CustomShape 5"/>
          <p:cNvSpPr/>
          <p:nvPr/>
        </p:nvSpPr>
        <p:spPr>
          <a:xfrm>
            <a:off x="0" y="6334200"/>
            <a:ext cx="12188160" cy="633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2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93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jpeg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6" Type="http://schemas.openxmlformats.org/officeDocument/2006/relationships/chart" Target="../charts/chart1.xml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eg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eg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eg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eg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eg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Imagem 6"/>
          <p:cNvPicPr/>
          <p:nvPr/>
        </p:nvPicPr>
        <p:blipFill>
          <a:blip r:embed="rId2" cstate="print"/>
          <a:stretch/>
        </p:blipFill>
        <p:spPr>
          <a:xfrm>
            <a:off x="5427360" y="6415560"/>
            <a:ext cx="1515600" cy="441720"/>
          </a:xfrm>
          <a:prstGeom prst="rect">
            <a:avLst/>
          </a:prstGeom>
          <a:ln>
            <a:noFill/>
          </a:ln>
        </p:spPr>
      </p:pic>
      <p:pic>
        <p:nvPicPr>
          <p:cNvPr id="137" name="Imagem 2"/>
          <p:cNvPicPr/>
          <p:nvPr/>
        </p:nvPicPr>
        <p:blipFill>
          <a:blip r:embed="rId3" cstate="print"/>
          <a:stretch/>
        </p:blipFill>
        <p:spPr>
          <a:xfrm>
            <a:off x="5118480" y="4398480"/>
            <a:ext cx="1976040" cy="1589400"/>
          </a:xfrm>
          <a:prstGeom prst="rect">
            <a:avLst/>
          </a:prstGeom>
          <a:ln>
            <a:noFill/>
          </a:ln>
        </p:spPr>
      </p:pic>
      <p:sp>
        <p:nvSpPr>
          <p:cNvPr id="138" name="CustomShape 1"/>
          <p:cNvSpPr/>
          <p:nvPr/>
        </p:nvSpPr>
        <p:spPr>
          <a:xfrm>
            <a:off x="1378080" y="5634664"/>
            <a:ext cx="9456840" cy="7064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000" b="1" strike="noStrike" spc="-1" dirty="0">
                <a:solidFill>
                  <a:srgbClr val="2F663E"/>
                </a:solidFill>
                <a:latin typeface="Calibri"/>
                <a:ea typeface="DejaVu Sans"/>
              </a:rPr>
              <a:t>Demonstrativo </a:t>
            </a:r>
            <a:r>
              <a:rPr lang="pt-BR" sz="4000" b="1" spc="-1" dirty="0" smtClean="0">
                <a:solidFill>
                  <a:srgbClr val="2F663E"/>
                </a:solidFill>
                <a:latin typeface="Calibri"/>
                <a:ea typeface="DejaVu Sans"/>
              </a:rPr>
              <a:t>Janeiro a Junho 2019</a:t>
            </a:r>
            <a:endParaRPr lang="pt-BR" sz="4000" b="0" strike="noStrike" spc="-1" dirty="0">
              <a:latin typeface="Arial"/>
            </a:endParaRPr>
          </a:p>
        </p:txBody>
      </p:sp>
      <p:pic>
        <p:nvPicPr>
          <p:cNvPr id="139" name="Imagem 9"/>
          <p:cNvPicPr/>
          <p:nvPr/>
        </p:nvPicPr>
        <p:blipFill>
          <a:blip r:embed="rId4" cstate="print"/>
          <a:stretch/>
        </p:blipFill>
        <p:spPr>
          <a:xfrm>
            <a:off x="2388960" y="2044412"/>
            <a:ext cx="7435080" cy="1981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" name="Imagem 8"/>
          <p:cNvPicPr/>
          <p:nvPr/>
        </p:nvPicPr>
        <p:blipFill>
          <a:blip r:embed="rId3" cstate="print"/>
          <a:stretch/>
        </p:blipFill>
        <p:spPr>
          <a:xfrm>
            <a:off x="177480" y="6432840"/>
            <a:ext cx="519840" cy="356400"/>
          </a:xfrm>
          <a:prstGeom prst="rect">
            <a:avLst/>
          </a:prstGeom>
          <a:ln>
            <a:noFill/>
          </a:ln>
        </p:spPr>
      </p:pic>
      <p:pic>
        <p:nvPicPr>
          <p:cNvPr id="236" name="Imagem 11"/>
          <p:cNvPicPr/>
          <p:nvPr/>
        </p:nvPicPr>
        <p:blipFill>
          <a:blip r:embed="rId4" cstate="print"/>
          <a:stretch/>
        </p:blipFill>
        <p:spPr>
          <a:xfrm>
            <a:off x="10375200" y="640944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237" name="Imagem 12"/>
          <p:cNvPicPr/>
          <p:nvPr/>
        </p:nvPicPr>
        <p:blipFill>
          <a:blip r:embed="rId4" cstate="print"/>
          <a:stretch/>
        </p:blipFill>
        <p:spPr>
          <a:xfrm>
            <a:off x="10375200" y="12744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238" name="Imagem 14"/>
          <p:cNvPicPr/>
          <p:nvPr/>
        </p:nvPicPr>
        <p:blipFill>
          <a:blip r:embed="rId3" cstate="print"/>
          <a:stretch/>
        </p:blipFill>
        <p:spPr>
          <a:xfrm>
            <a:off x="177480" y="6446520"/>
            <a:ext cx="519840" cy="356400"/>
          </a:xfrm>
          <a:prstGeom prst="rect">
            <a:avLst/>
          </a:prstGeom>
          <a:ln>
            <a:noFill/>
          </a:ln>
        </p:spPr>
      </p:pic>
      <p:pic>
        <p:nvPicPr>
          <p:cNvPr id="239" name="Imagem 16"/>
          <p:cNvPicPr/>
          <p:nvPr/>
        </p:nvPicPr>
        <p:blipFill>
          <a:blip r:embed="rId4" cstate="print"/>
          <a:stretch/>
        </p:blipFill>
        <p:spPr>
          <a:xfrm>
            <a:off x="10375200" y="6423120"/>
            <a:ext cx="1566000" cy="451080"/>
          </a:xfrm>
          <a:prstGeom prst="rect">
            <a:avLst/>
          </a:prstGeom>
          <a:ln>
            <a:noFill/>
          </a:ln>
        </p:spPr>
      </p:pic>
      <p:sp>
        <p:nvSpPr>
          <p:cNvPr id="240" name="CustomShape 1"/>
          <p:cNvSpPr/>
          <p:nvPr/>
        </p:nvSpPr>
        <p:spPr>
          <a:xfrm>
            <a:off x="3443040" y="127440"/>
            <a:ext cx="525096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4800" b="1" strike="noStrike" spc="-1" dirty="0">
                <a:solidFill>
                  <a:srgbClr val="00B0F0"/>
                </a:solidFill>
                <a:latin typeface="Calibri"/>
                <a:ea typeface="DejaVu Sans"/>
              </a:rPr>
              <a:t>Balanço Patrimonial</a:t>
            </a:r>
            <a:endParaRPr lang="pt-BR" sz="4800" b="0" strike="noStrike" spc="-1" dirty="0">
              <a:latin typeface="Arial"/>
            </a:endParaRPr>
          </a:p>
        </p:txBody>
      </p:sp>
      <p:pic>
        <p:nvPicPr>
          <p:cNvPr id="241" name="Imagem 9"/>
          <p:cNvPicPr/>
          <p:nvPr/>
        </p:nvPicPr>
        <p:blipFill>
          <a:blip r:embed="rId5" cstate="print"/>
          <a:stretch/>
        </p:blipFill>
        <p:spPr>
          <a:xfrm>
            <a:off x="5040000" y="6432840"/>
            <a:ext cx="1682280" cy="465120"/>
          </a:xfrm>
          <a:prstGeom prst="rect">
            <a:avLst/>
          </a:prstGeom>
          <a:ln>
            <a:noFill/>
          </a:ln>
        </p:spPr>
      </p:pic>
      <p:sp>
        <p:nvSpPr>
          <p:cNvPr id="247" name="CustomShape 5"/>
          <p:cNvSpPr/>
          <p:nvPr/>
        </p:nvSpPr>
        <p:spPr>
          <a:xfrm>
            <a:off x="6671160" y="5042880"/>
            <a:ext cx="574920" cy="31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5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2018</a:t>
            </a:r>
            <a:endParaRPr lang="pt-BR" sz="1500" b="0" strike="noStrike" spc="-1" dirty="0">
              <a:latin typeface="Arial"/>
            </a:endParaRPr>
          </a:p>
        </p:txBody>
      </p:sp>
      <p:sp>
        <p:nvSpPr>
          <p:cNvPr id="248" name="CustomShape 6"/>
          <p:cNvSpPr/>
          <p:nvPr/>
        </p:nvSpPr>
        <p:spPr>
          <a:xfrm>
            <a:off x="8249760" y="5259960"/>
            <a:ext cx="574920" cy="31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5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2017</a:t>
            </a:r>
            <a:endParaRPr lang="pt-BR" sz="1500" b="0" strike="noStrike" spc="-1" dirty="0">
              <a:latin typeface="Arial"/>
            </a:endParaRPr>
          </a:p>
        </p:txBody>
      </p:sp>
      <p:sp>
        <p:nvSpPr>
          <p:cNvPr id="249" name="CustomShape 7"/>
          <p:cNvSpPr/>
          <p:nvPr/>
        </p:nvSpPr>
        <p:spPr>
          <a:xfrm>
            <a:off x="8924760" y="4893480"/>
            <a:ext cx="574920" cy="31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5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2018</a:t>
            </a:r>
            <a:endParaRPr lang="pt-BR" sz="1500" b="0" strike="noStrike" spc="-1" dirty="0">
              <a:latin typeface="Arial"/>
            </a:endParaRPr>
          </a:p>
        </p:txBody>
      </p:sp>
      <p:sp>
        <p:nvSpPr>
          <p:cNvPr id="3" name="Seta para Cima 2"/>
          <p:cNvSpPr/>
          <p:nvPr/>
        </p:nvSpPr>
        <p:spPr>
          <a:xfrm>
            <a:off x="647115" y="4214422"/>
            <a:ext cx="295422" cy="379827"/>
          </a:xfrm>
          <a:prstGeom prst="up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42536" y="4262511"/>
            <a:ext cx="470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rgbClr val="0070C0"/>
                </a:solidFill>
              </a:rPr>
              <a:t>Aumento Ativo da Entidade de 11,13% 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24" name="Seta para Cima 23"/>
          <p:cNvSpPr/>
          <p:nvPr/>
        </p:nvSpPr>
        <p:spPr>
          <a:xfrm>
            <a:off x="655117" y="4761524"/>
            <a:ext cx="295422" cy="379827"/>
          </a:xfrm>
          <a:prstGeom prst="up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1035499" y="4766771"/>
            <a:ext cx="4059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rgbClr val="0070C0"/>
                </a:solidFill>
              </a:rPr>
              <a:t>Aumento Patrimonial PL 10,42% </a:t>
            </a:r>
            <a:endParaRPr lang="pt-BR" b="1" dirty="0">
              <a:solidFill>
                <a:srgbClr val="0070C0"/>
              </a:solidFill>
            </a:endParaRPr>
          </a:p>
        </p:txBody>
      </p:sp>
      <p:pic>
        <p:nvPicPr>
          <p:cNvPr id="26" name="Picture 8" descr="Resultado de imagem para BONEQUINHOS DE SLID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314" y="3749907"/>
            <a:ext cx="1621196" cy="257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1" y="1609134"/>
          <a:ext cx="12191999" cy="2286000"/>
        </p:xfrm>
        <a:graphic>
          <a:graphicData uri="http://schemas.openxmlformats.org/drawingml/2006/table">
            <a:tbl>
              <a:tblPr/>
              <a:tblGrid>
                <a:gridCol w="3112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7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78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1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1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ATIVO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PASSIVO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Ativo Circulante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 R$     95.146,80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 R$  108.655,95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Passivo Circulante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R$ 6.378,71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R$ 7.898,60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Caixa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 R$             13,58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 R$             13,58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5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(-) Obrigações Fisco Tributarias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R$ 2.227,31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R$ 2.707,50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Bancos Conta Movimento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 R$       7.475,70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 R$     35.703,37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5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(-) Remunerações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R$ 4.151,40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R$ 5.191,10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Bancos Conta Aplicações </a:t>
                      </a:r>
                      <a:r>
                        <a:rPr lang="pt-BR" sz="1500" b="1" i="0" u="none" strike="noStrike" dirty="0" smtClean="0">
                          <a:solidFill>
                            <a:srgbClr val="0070C0"/>
                          </a:solidFill>
                          <a:latin typeface="Arial"/>
                        </a:rPr>
                        <a:t>Financ</a:t>
                      </a:r>
                      <a:endParaRPr lang="pt-BR" sz="15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 R$     81.612,92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 R$     72.939,00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5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(-) Outras Contas a Pagar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R$ 0,00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R$ 0,00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Outros Créditos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 R$       6.044,60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 R$  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5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endParaRPr lang="pt-BR" sz="15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Ativo Não Circulante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 R$     26.261,18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 R$     26.261,18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5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Patrimônio Liquido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R$ 115.029,27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R$ 127.018,53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Ações/Quotas Bancos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 R$       3.158,48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 R$       3.158,48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5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 smtClean="0">
                          <a:solidFill>
                            <a:srgbClr val="0070C0"/>
                          </a:solidFill>
                          <a:latin typeface="Arial"/>
                        </a:rPr>
                        <a:t>Superávit </a:t>
                      </a:r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Acumulados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R$ 150.062,43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R$ 115.029,27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Imobilizado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 R$     23.102,70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 R$     23.102,70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5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 smtClean="0">
                          <a:solidFill>
                            <a:srgbClr val="0070C0"/>
                          </a:solidFill>
                          <a:latin typeface="Arial"/>
                        </a:rPr>
                        <a:t>Superávit </a:t>
                      </a:r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Período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-R$ 35.033,16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R$ 11.989,26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ATIVO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 R$  121.407,98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 R$  134.917,13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PASSIVO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R$ 121.407,98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R$ 134.917,13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" name="Imagem 4"/>
          <p:cNvPicPr/>
          <p:nvPr/>
        </p:nvPicPr>
        <p:blipFill>
          <a:blip r:embed="rId2" cstate="print"/>
          <a:stretch/>
        </p:blipFill>
        <p:spPr>
          <a:xfrm>
            <a:off x="4097520" y="4808880"/>
            <a:ext cx="3922200" cy="1144080"/>
          </a:xfrm>
          <a:prstGeom prst="rect">
            <a:avLst/>
          </a:prstGeom>
          <a:ln>
            <a:noFill/>
          </a:ln>
        </p:spPr>
      </p:pic>
      <p:pic>
        <p:nvPicPr>
          <p:cNvPr id="263" name="Imagem 5"/>
          <p:cNvPicPr/>
          <p:nvPr/>
        </p:nvPicPr>
        <p:blipFill>
          <a:blip r:embed="rId3" cstate="print"/>
          <a:stretch/>
        </p:blipFill>
        <p:spPr>
          <a:xfrm>
            <a:off x="2341080" y="1921708"/>
            <a:ext cx="7435080" cy="1981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21" y="6432808"/>
            <a:ext cx="520411" cy="357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95004" y="6512647"/>
            <a:ext cx="968691" cy="277186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4817062" y="1037746"/>
            <a:ext cx="4405745" cy="830997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r>
              <a:rPr lang="pt-BR" sz="48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Pauta </a:t>
            </a:r>
          </a:p>
        </p:txBody>
      </p:sp>
      <p:sp>
        <p:nvSpPr>
          <p:cNvPr id="2" name="AutoShape 6" descr="Resultado de imagem para imagens bonequinhos slides"/>
          <p:cNvSpPr>
            <a:spLocks noChangeAspect="1" noChangeArrowheads="1"/>
          </p:cNvSpPr>
          <p:nvPr/>
        </p:nvSpPr>
        <p:spPr bwMode="auto">
          <a:xfrm>
            <a:off x="155574" y="-144463"/>
            <a:ext cx="1893947" cy="189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pic>
        <p:nvPicPr>
          <p:cNvPr id="2056" name="Picture 8" descr="Resultado de imagem para imagens bonequinhos slid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21" y="2426099"/>
            <a:ext cx="3281364" cy="245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641665" y="2763464"/>
            <a:ext cx="649649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500" b="1" dirty="0" smtClean="0">
                <a:solidFill>
                  <a:srgbClr val="0070C0"/>
                </a:solidFill>
              </a:rPr>
              <a:t>Demonstrativo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500" b="1" dirty="0" smtClean="0">
                <a:solidFill>
                  <a:srgbClr val="0070C0"/>
                </a:solidFill>
              </a:rPr>
              <a:t>Disponibilidades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500" b="1" dirty="0" smtClean="0">
                <a:solidFill>
                  <a:srgbClr val="0070C0"/>
                </a:solidFill>
              </a:rPr>
              <a:t>Balanço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500" b="1" dirty="0" smtClean="0">
              <a:solidFill>
                <a:srgbClr val="0070C0"/>
              </a:solidFill>
            </a:endParaRPr>
          </a:p>
        </p:txBody>
      </p:sp>
      <p:pic>
        <p:nvPicPr>
          <p:cNvPr id="2058" name="Picture 10" descr="Resultado de imagem para imagens bonequinhos slid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34" y="2446791"/>
            <a:ext cx="2760579" cy="2437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61524" y="2340805"/>
            <a:ext cx="1477080" cy="422659"/>
          </a:xfrm>
          <a:prstGeom prst="rect">
            <a:avLst/>
          </a:prstGeom>
        </p:spPr>
      </p:pic>
      <p:pic>
        <p:nvPicPr>
          <p:cNvPr id="10" name="Imagem 9"/>
          <p:cNvPicPr/>
          <p:nvPr/>
        </p:nvPicPr>
        <p:blipFill>
          <a:blip r:embed="rId7" cstate="print"/>
          <a:stretch/>
        </p:blipFill>
        <p:spPr>
          <a:xfrm>
            <a:off x="5040000" y="6432840"/>
            <a:ext cx="1682280" cy="4651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40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Imagem 8"/>
          <p:cNvPicPr/>
          <p:nvPr/>
        </p:nvPicPr>
        <p:blipFill>
          <a:blip r:embed="rId3" cstate="print"/>
          <a:stretch/>
        </p:blipFill>
        <p:spPr>
          <a:xfrm>
            <a:off x="177480" y="6432840"/>
            <a:ext cx="519840" cy="356400"/>
          </a:xfrm>
          <a:prstGeom prst="rect">
            <a:avLst/>
          </a:prstGeom>
          <a:ln>
            <a:noFill/>
          </a:ln>
        </p:spPr>
      </p:pic>
      <p:pic>
        <p:nvPicPr>
          <p:cNvPr id="165" name="Imagem 11"/>
          <p:cNvPicPr/>
          <p:nvPr/>
        </p:nvPicPr>
        <p:blipFill>
          <a:blip r:embed="rId4" cstate="print"/>
          <a:stretch/>
        </p:blipFill>
        <p:spPr>
          <a:xfrm>
            <a:off x="10375200" y="640944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66" name="Imagem 12"/>
          <p:cNvPicPr/>
          <p:nvPr/>
        </p:nvPicPr>
        <p:blipFill>
          <a:blip r:embed="rId4" cstate="print"/>
          <a:stretch/>
        </p:blipFill>
        <p:spPr>
          <a:xfrm>
            <a:off x="10375200" y="12744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67" name="Imagem 14"/>
          <p:cNvPicPr/>
          <p:nvPr/>
        </p:nvPicPr>
        <p:blipFill>
          <a:blip r:embed="rId3" cstate="print"/>
          <a:stretch/>
        </p:blipFill>
        <p:spPr>
          <a:xfrm>
            <a:off x="177480" y="6446520"/>
            <a:ext cx="519840" cy="356400"/>
          </a:xfrm>
          <a:prstGeom prst="rect">
            <a:avLst/>
          </a:prstGeom>
          <a:ln>
            <a:noFill/>
          </a:ln>
        </p:spPr>
      </p:pic>
      <p:pic>
        <p:nvPicPr>
          <p:cNvPr id="168" name="Imagem 16"/>
          <p:cNvPicPr/>
          <p:nvPr/>
        </p:nvPicPr>
        <p:blipFill>
          <a:blip r:embed="rId4" cstate="print"/>
          <a:stretch/>
        </p:blipFill>
        <p:spPr>
          <a:xfrm>
            <a:off x="10375200" y="642312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69" name="Imagem 9"/>
          <p:cNvPicPr/>
          <p:nvPr/>
        </p:nvPicPr>
        <p:blipFill>
          <a:blip r:embed="rId5" cstate="print"/>
          <a:stretch/>
        </p:blipFill>
        <p:spPr>
          <a:xfrm>
            <a:off x="5040000" y="6432840"/>
            <a:ext cx="1682280" cy="465120"/>
          </a:xfrm>
          <a:prstGeom prst="rect">
            <a:avLst/>
          </a:prstGeom>
          <a:ln>
            <a:noFill/>
          </a:ln>
        </p:spPr>
      </p:pic>
      <p:sp>
        <p:nvSpPr>
          <p:cNvPr id="170" name="CustomShape 1"/>
          <p:cNvSpPr/>
          <p:nvPr/>
        </p:nvSpPr>
        <p:spPr>
          <a:xfrm>
            <a:off x="6780627" y="367048"/>
            <a:ext cx="5627077" cy="15682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700" b="1" strike="noStrike" spc="-1" dirty="0">
                <a:solidFill>
                  <a:srgbClr val="00B0F0"/>
                </a:solidFill>
                <a:latin typeface="Calibri"/>
                <a:ea typeface="DejaVu Sans"/>
              </a:rPr>
              <a:t>Demonstrativo </a:t>
            </a:r>
            <a:endParaRPr lang="pt-BR" sz="4700" b="1" strike="noStrike" spc="-1" dirty="0" smtClean="0">
              <a:solidFill>
                <a:srgbClr val="00B0F0"/>
              </a:solidFill>
              <a:latin typeface="Calibri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pt-BR" sz="4700" b="1" spc="-1" dirty="0" smtClean="0">
                <a:solidFill>
                  <a:srgbClr val="00B0F0"/>
                </a:solidFill>
                <a:latin typeface="Calibri"/>
                <a:ea typeface="DejaVu Sans"/>
              </a:rPr>
              <a:t>Janeiro a Junho 2019</a:t>
            </a:r>
            <a:endParaRPr lang="pt-BR" sz="4700" b="0" strike="noStrike" spc="-1" dirty="0">
              <a:latin typeface="Arial"/>
            </a:endParaRPr>
          </a:p>
        </p:txBody>
      </p:sp>
      <p:graphicFrame>
        <p:nvGraphicFramePr>
          <p:cNvPr id="171" name="Gráfico 10"/>
          <p:cNvGraphicFramePr/>
          <p:nvPr>
            <p:extLst>
              <p:ext uri="{D42A27DB-BD31-4B8C-83A1-F6EECF244321}">
                <p14:modId xmlns:p14="http://schemas.microsoft.com/office/powerpoint/2010/main" val="1642560126"/>
              </p:ext>
            </p:extLst>
          </p:nvPr>
        </p:nvGraphicFramePr>
        <p:xfrm>
          <a:off x="6189785" y="2461846"/>
          <a:ext cx="6624471" cy="3813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Retângulo 11"/>
          <p:cNvSpPr/>
          <p:nvPr/>
        </p:nvSpPr>
        <p:spPr>
          <a:xfrm>
            <a:off x="1209821" y="1575582"/>
            <a:ext cx="5795890" cy="2250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0" y="379828"/>
          <a:ext cx="7063740" cy="5827395"/>
        </p:xfrm>
        <a:graphic>
          <a:graphicData uri="http://schemas.openxmlformats.org/drawingml/2006/table">
            <a:tbl>
              <a:tblPr/>
              <a:tblGrid>
                <a:gridCol w="4890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5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Demonstrativo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RECEITA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R$ 128.322,68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RECEITAS FACIAP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R$ 49.542,05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38,61%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RECEITAS COM EVENTOS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R$ 44.052,00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16,80%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RECEITAS MENSALIDADES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R$ 30.879,00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24,06%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CONVENIOS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R$ 3.349,63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2,61%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RECEITAS C/ PATROCINIO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R$ 500,00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Arial"/>
                        </a:rPr>
                        <a:t>0,39%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DESPESAS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R$ 117.383,41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91,48%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Despesas com Salários / Encargos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R$ 46.937,44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Calibri"/>
                        </a:rPr>
                        <a:t>36,58%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Despesas c/Viagens e Estadias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R$ 13.653,43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Calibri"/>
                        </a:rPr>
                        <a:t>10,64%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Despesas Administrativas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R$ 16.011,58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Calibri"/>
                        </a:rPr>
                        <a:t>12,48%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Despesas Serviços de Terceiros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R$ 6.575,80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Calibri"/>
                        </a:rPr>
                        <a:t>5,12%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Despesas Reuniões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R$ 3.176,39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Calibri"/>
                        </a:rPr>
                        <a:t>2,48%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Despesas Posse FACIAP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R$ 12.748,91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Calibri"/>
                        </a:rPr>
                        <a:t>9,94%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Despesas Missão Técnica Londrina Maringá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R$ 9.980,79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Calibri"/>
                        </a:rPr>
                        <a:t>7,78%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Despesas Premio FACIAP Mulher Empreendedora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R$ 2.200,00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Calibri"/>
                        </a:rPr>
                        <a:t>1,71%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Despesas XVII Convenção da Cacispar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R$ 3.276,20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Calibri"/>
                        </a:rPr>
                        <a:t>2,55%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Despesas Com Aluguel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R$ 2.670,66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Calibri"/>
                        </a:rPr>
                        <a:t>2,08%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Despesas c/Impostos e Taxas Diversas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R$ 152,21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Calibri"/>
                        </a:rPr>
                        <a:t>0,12%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RESULTADO OPERACIONAL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R$ 10.939,27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8,52%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 Receitas Financeira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R$ 1.762,44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0070C0"/>
                          </a:solidFill>
                          <a:latin typeface="Calibri"/>
                        </a:rPr>
                        <a:t>1,37%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  Despesas Financeiras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Arial"/>
                        </a:rPr>
                        <a:t>R$ 712,45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E46C0A"/>
                          </a:solidFill>
                          <a:latin typeface="Calibri"/>
                        </a:rPr>
                        <a:t>0,56%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Superávit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R$ 11.989,26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9,34%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Imagem 8"/>
          <p:cNvPicPr/>
          <p:nvPr/>
        </p:nvPicPr>
        <p:blipFill>
          <a:blip r:embed="rId3" cstate="print"/>
          <a:stretch/>
        </p:blipFill>
        <p:spPr>
          <a:xfrm>
            <a:off x="177480" y="6432840"/>
            <a:ext cx="519840" cy="356400"/>
          </a:xfrm>
          <a:prstGeom prst="rect">
            <a:avLst/>
          </a:prstGeom>
          <a:ln>
            <a:noFill/>
          </a:ln>
        </p:spPr>
      </p:pic>
      <p:pic>
        <p:nvPicPr>
          <p:cNvPr id="187" name="Imagem 11"/>
          <p:cNvPicPr/>
          <p:nvPr/>
        </p:nvPicPr>
        <p:blipFill>
          <a:blip r:embed="rId4" cstate="print"/>
          <a:stretch/>
        </p:blipFill>
        <p:spPr>
          <a:xfrm>
            <a:off x="10375200" y="640944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88" name="Imagem 12"/>
          <p:cNvPicPr/>
          <p:nvPr/>
        </p:nvPicPr>
        <p:blipFill>
          <a:blip r:embed="rId4" cstate="print"/>
          <a:stretch/>
        </p:blipFill>
        <p:spPr>
          <a:xfrm>
            <a:off x="10375200" y="12744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89" name="Imagem 14"/>
          <p:cNvPicPr/>
          <p:nvPr/>
        </p:nvPicPr>
        <p:blipFill>
          <a:blip r:embed="rId3" cstate="print"/>
          <a:stretch/>
        </p:blipFill>
        <p:spPr>
          <a:xfrm>
            <a:off x="177480" y="6446520"/>
            <a:ext cx="519840" cy="356400"/>
          </a:xfrm>
          <a:prstGeom prst="rect">
            <a:avLst/>
          </a:prstGeom>
          <a:ln>
            <a:noFill/>
          </a:ln>
        </p:spPr>
      </p:pic>
      <p:pic>
        <p:nvPicPr>
          <p:cNvPr id="190" name="Imagem 16"/>
          <p:cNvPicPr/>
          <p:nvPr/>
        </p:nvPicPr>
        <p:blipFill>
          <a:blip r:embed="rId4" cstate="print"/>
          <a:stretch/>
        </p:blipFill>
        <p:spPr>
          <a:xfrm>
            <a:off x="10375200" y="642312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91" name="Imagem 9"/>
          <p:cNvPicPr/>
          <p:nvPr/>
        </p:nvPicPr>
        <p:blipFill>
          <a:blip r:embed="rId5" cstate="print"/>
          <a:stretch/>
        </p:blipFill>
        <p:spPr>
          <a:xfrm>
            <a:off x="5040000" y="6432840"/>
            <a:ext cx="1682280" cy="465120"/>
          </a:xfrm>
          <a:prstGeom prst="rect">
            <a:avLst/>
          </a:prstGeom>
          <a:ln>
            <a:noFill/>
          </a:ln>
        </p:spPr>
      </p:pic>
      <p:sp>
        <p:nvSpPr>
          <p:cNvPr id="192" name="CustomShape 1"/>
          <p:cNvSpPr/>
          <p:nvPr/>
        </p:nvSpPr>
        <p:spPr>
          <a:xfrm>
            <a:off x="1552652" y="776164"/>
            <a:ext cx="6577419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4800" b="1" strike="noStrike" spc="-1" dirty="0">
                <a:solidFill>
                  <a:srgbClr val="00B0F0"/>
                </a:solidFill>
                <a:latin typeface="Calibri"/>
                <a:ea typeface="DejaVu Sans"/>
              </a:rPr>
              <a:t>Demonstrativo </a:t>
            </a:r>
            <a:r>
              <a:rPr lang="pt-BR" sz="4800" b="1" strike="noStrike" spc="-1" dirty="0" smtClean="0">
                <a:solidFill>
                  <a:srgbClr val="00B0F0"/>
                </a:solidFill>
                <a:latin typeface="Calibri"/>
                <a:ea typeface="DejaVu Sans"/>
              </a:rPr>
              <a:t>Receitas </a:t>
            </a:r>
            <a:endParaRPr lang="pt-BR" sz="4800" b="0" strike="noStrike" spc="-1" dirty="0">
              <a:latin typeface="Arial"/>
            </a:endParaRPr>
          </a:p>
        </p:txBody>
      </p:sp>
      <p:pic>
        <p:nvPicPr>
          <p:cNvPr id="15" name="Picture 12" descr="Resultado de imagem para financeiro bonequinhos de slid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895" y="2845729"/>
            <a:ext cx="3083704" cy="343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7994238" y="1902896"/>
            <a:ext cx="321093" cy="120613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8567747" y="2029506"/>
            <a:ext cx="295421" cy="10795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>
            <a:off x="9137850" y="2156114"/>
            <a:ext cx="265437" cy="95291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Retângulo 19"/>
          <p:cNvSpPr/>
          <p:nvPr/>
        </p:nvSpPr>
        <p:spPr>
          <a:xfrm>
            <a:off x="9731960" y="2268657"/>
            <a:ext cx="238209" cy="8403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10298842" y="2356872"/>
            <a:ext cx="219164" cy="7521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10821151" y="2445087"/>
            <a:ext cx="187341" cy="66394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Seta para Cima 7"/>
          <p:cNvSpPr/>
          <p:nvPr/>
        </p:nvSpPr>
        <p:spPr>
          <a:xfrm>
            <a:off x="7966408" y="3299917"/>
            <a:ext cx="399186" cy="631691"/>
          </a:xfrm>
          <a:prstGeom prst="upArrow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7173502" y="4066590"/>
            <a:ext cx="223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Maior Arrecadação </a:t>
            </a:r>
          </a:p>
          <a:p>
            <a:pPr algn="ctr"/>
            <a:r>
              <a:rPr lang="pt-BR" b="1" dirty="0" smtClean="0">
                <a:solidFill>
                  <a:srgbClr val="00B050"/>
                </a:solidFill>
              </a:rPr>
              <a:t>CACISPAR</a:t>
            </a:r>
            <a:endParaRPr lang="pt-BR" b="1" dirty="0">
              <a:solidFill>
                <a:srgbClr val="00B050"/>
              </a:solidFill>
            </a:endParaRPr>
          </a:p>
        </p:txBody>
      </p:sp>
      <p:graphicFrame>
        <p:nvGraphicFramePr>
          <p:cNvPr id="23" name="Tabela 22"/>
          <p:cNvGraphicFramePr>
            <a:graphicFrameLocks noGrp="1"/>
          </p:cNvGraphicFramePr>
          <p:nvPr/>
        </p:nvGraphicFramePr>
        <p:xfrm>
          <a:off x="1411946" y="1867837"/>
          <a:ext cx="5704586" cy="2554605"/>
        </p:xfrm>
        <a:graphic>
          <a:graphicData uri="http://schemas.openxmlformats.org/drawingml/2006/table">
            <a:tbl>
              <a:tblPr/>
              <a:tblGrid>
                <a:gridCol w="3393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4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RECEITAS FACIAP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R$ 49.542,05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38,61%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Certificados Digital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R$ 19.335,17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39,03%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Mensalidades FACIAP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R$ 17.765,78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35,86%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Sistema SPC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R$ 10.518,77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21,23%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Nota Fiscal Eletrônica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R$ 619,80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1,25%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FACIAP  Microcrédito Credisol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R$ 618,14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1,25%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Fenacon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R$ 283,27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0,57%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Ações Coletivas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R$ 247,94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0,50%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FACIAP Telefonia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R$ 153,18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0,31%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56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Imagem 8"/>
          <p:cNvPicPr/>
          <p:nvPr/>
        </p:nvPicPr>
        <p:blipFill>
          <a:blip r:embed="rId3" cstate="print"/>
          <a:stretch/>
        </p:blipFill>
        <p:spPr>
          <a:xfrm>
            <a:off x="177480" y="6432840"/>
            <a:ext cx="519840" cy="356400"/>
          </a:xfrm>
          <a:prstGeom prst="rect">
            <a:avLst/>
          </a:prstGeom>
          <a:ln>
            <a:noFill/>
          </a:ln>
        </p:spPr>
      </p:pic>
      <p:pic>
        <p:nvPicPr>
          <p:cNvPr id="187" name="Imagem 11"/>
          <p:cNvPicPr/>
          <p:nvPr/>
        </p:nvPicPr>
        <p:blipFill>
          <a:blip r:embed="rId4" cstate="print"/>
          <a:stretch/>
        </p:blipFill>
        <p:spPr>
          <a:xfrm>
            <a:off x="10375200" y="640944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88" name="Imagem 12"/>
          <p:cNvPicPr/>
          <p:nvPr/>
        </p:nvPicPr>
        <p:blipFill>
          <a:blip r:embed="rId4" cstate="print"/>
          <a:stretch/>
        </p:blipFill>
        <p:spPr>
          <a:xfrm>
            <a:off x="10375200" y="12744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89" name="Imagem 14"/>
          <p:cNvPicPr/>
          <p:nvPr/>
        </p:nvPicPr>
        <p:blipFill>
          <a:blip r:embed="rId3" cstate="print"/>
          <a:stretch/>
        </p:blipFill>
        <p:spPr>
          <a:xfrm>
            <a:off x="177480" y="6446520"/>
            <a:ext cx="519840" cy="356400"/>
          </a:xfrm>
          <a:prstGeom prst="rect">
            <a:avLst/>
          </a:prstGeom>
          <a:ln>
            <a:noFill/>
          </a:ln>
        </p:spPr>
      </p:pic>
      <p:pic>
        <p:nvPicPr>
          <p:cNvPr id="190" name="Imagem 16"/>
          <p:cNvPicPr/>
          <p:nvPr/>
        </p:nvPicPr>
        <p:blipFill>
          <a:blip r:embed="rId4" cstate="print"/>
          <a:stretch/>
        </p:blipFill>
        <p:spPr>
          <a:xfrm>
            <a:off x="10375200" y="642312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91" name="Imagem 9"/>
          <p:cNvPicPr/>
          <p:nvPr/>
        </p:nvPicPr>
        <p:blipFill>
          <a:blip r:embed="rId5" cstate="print"/>
          <a:stretch/>
        </p:blipFill>
        <p:spPr>
          <a:xfrm>
            <a:off x="5040000" y="6432840"/>
            <a:ext cx="1682280" cy="465120"/>
          </a:xfrm>
          <a:prstGeom prst="rect">
            <a:avLst/>
          </a:prstGeom>
          <a:ln>
            <a:noFill/>
          </a:ln>
        </p:spPr>
      </p:pic>
      <p:sp>
        <p:nvSpPr>
          <p:cNvPr id="192" name="CustomShape 1"/>
          <p:cNvSpPr/>
          <p:nvPr/>
        </p:nvSpPr>
        <p:spPr>
          <a:xfrm>
            <a:off x="1496381" y="411788"/>
            <a:ext cx="6234633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4800" b="1" strike="noStrike" spc="-1" dirty="0">
                <a:solidFill>
                  <a:srgbClr val="00B0F0"/>
                </a:solidFill>
                <a:latin typeface="Calibri"/>
                <a:ea typeface="DejaVu Sans"/>
              </a:rPr>
              <a:t>Demonstrativo </a:t>
            </a:r>
            <a:r>
              <a:rPr lang="pt-BR" sz="4800" b="1" strike="noStrike" spc="-1" dirty="0" smtClean="0">
                <a:solidFill>
                  <a:srgbClr val="00B0F0"/>
                </a:solidFill>
                <a:latin typeface="Calibri"/>
                <a:ea typeface="DejaVu Sans"/>
              </a:rPr>
              <a:t>Receitas</a:t>
            </a:r>
            <a:endParaRPr lang="pt-BR" sz="4800" b="0" strike="noStrike" spc="-1" dirty="0"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5264640" y="3305520"/>
            <a:ext cx="609516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INGRESSOS</a:t>
            </a:r>
            <a:endParaRPr lang="pt-BR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8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R$ 237.512,07</a:t>
            </a:r>
            <a:endParaRPr lang="pt-BR" sz="1800" b="0" strike="noStrike" spc="-1" dirty="0">
              <a:latin typeface="Arial"/>
            </a:endParaRPr>
          </a:p>
        </p:txBody>
      </p:sp>
      <p:pic>
        <p:nvPicPr>
          <p:cNvPr id="13" name="Picture 12" descr="Resultado de imagem para financeiro bonequinhos de slid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353" y="2787195"/>
            <a:ext cx="3083704" cy="343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tângulo 13"/>
          <p:cNvSpPr/>
          <p:nvPr/>
        </p:nvSpPr>
        <p:spPr>
          <a:xfrm>
            <a:off x="7722437" y="1913033"/>
            <a:ext cx="321093" cy="120613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8295946" y="2039643"/>
            <a:ext cx="295421" cy="1079524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8866049" y="2166251"/>
            <a:ext cx="265437" cy="95291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9460159" y="2278794"/>
            <a:ext cx="238209" cy="8403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10027041" y="2367009"/>
            <a:ext cx="219164" cy="7521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>
            <a:off x="10549350" y="2455224"/>
            <a:ext cx="187341" cy="66394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Seta para Cima 19"/>
          <p:cNvSpPr/>
          <p:nvPr/>
        </p:nvSpPr>
        <p:spPr>
          <a:xfrm>
            <a:off x="8278669" y="3322735"/>
            <a:ext cx="399186" cy="631691"/>
          </a:xfrm>
          <a:prstGeom prst="upArrow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7479088" y="4144581"/>
            <a:ext cx="2283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Segunda maior Receita</a:t>
            </a:r>
            <a:endParaRPr lang="pt-BR" b="1" dirty="0">
              <a:solidFill>
                <a:srgbClr val="00B050"/>
              </a:solidFill>
            </a:endParaRPr>
          </a:p>
        </p:txBody>
      </p:sp>
      <p:graphicFrame>
        <p:nvGraphicFramePr>
          <p:cNvPr id="24" name="Tabela 23"/>
          <p:cNvGraphicFramePr>
            <a:graphicFrameLocks noGrp="1"/>
          </p:cNvGraphicFramePr>
          <p:nvPr/>
        </p:nvGraphicFramePr>
        <p:xfrm>
          <a:off x="173990" y="1818160"/>
          <a:ext cx="7042150" cy="3973830"/>
        </p:xfrm>
        <a:graphic>
          <a:graphicData uri="http://schemas.openxmlformats.org/drawingml/2006/table">
            <a:tbl>
              <a:tblPr/>
              <a:tblGrid>
                <a:gridCol w="473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4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RECEITAS COM EVENTOS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R$ 21.552,00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16,80%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Posse da FACIAP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R$ 8.872,00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41,17%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Missão Técnica Londrina Maringá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R$ 8.300,00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38,51%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Certificação da Faciap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R$ 3.090,00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14,34%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Premio FACIAP Mulher Empreendedora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R$ 900,00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4,18%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Mensalidades Cacispar Mulher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R$ 390,00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1,81%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Patrocínio Projeto Investidor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R$ 22.500,00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17,53%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Federação das Industrias do Estado do PR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R$ 7.500,00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34,80%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Sicoob Integrado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R$ 5.000,00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23,20%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Sicoob Vale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R$ 3.000,00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13,92%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Cresol Baser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R$ 5.000,00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23,20%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Megasult Consultoria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R$ 1.000,00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4,64%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Sindicomércio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R$ 1.000,00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4,64%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Imagem 8"/>
          <p:cNvPicPr/>
          <p:nvPr/>
        </p:nvPicPr>
        <p:blipFill>
          <a:blip r:embed="rId3" cstate="print"/>
          <a:stretch/>
        </p:blipFill>
        <p:spPr>
          <a:xfrm>
            <a:off x="177480" y="6432840"/>
            <a:ext cx="519840" cy="356400"/>
          </a:xfrm>
          <a:prstGeom prst="rect">
            <a:avLst/>
          </a:prstGeom>
          <a:ln>
            <a:noFill/>
          </a:ln>
        </p:spPr>
      </p:pic>
      <p:pic>
        <p:nvPicPr>
          <p:cNvPr id="187" name="Imagem 11"/>
          <p:cNvPicPr/>
          <p:nvPr/>
        </p:nvPicPr>
        <p:blipFill>
          <a:blip r:embed="rId4" cstate="print"/>
          <a:stretch/>
        </p:blipFill>
        <p:spPr>
          <a:xfrm>
            <a:off x="10375200" y="640944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88" name="Imagem 12"/>
          <p:cNvPicPr/>
          <p:nvPr/>
        </p:nvPicPr>
        <p:blipFill>
          <a:blip r:embed="rId4" cstate="print"/>
          <a:stretch/>
        </p:blipFill>
        <p:spPr>
          <a:xfrm>
            <a:off x="10375200" y="12744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89" name="Imagem 14"/>
          <p:cNvPicPr/>
          <p:nvPr/>
        </p:nvPicPr>
        <p:blipFill>
          <a:blip r:embed="rId3" cstate="print"/>
          <a:stretch/>
        </p:blipFill>
        <p:spPr>
          <a:xfrm>
            <a:off x="177480" y="6446520"/>
            <a:ext cx="519840" cy="356400"/>
          </a:xfrm>
          <a:prstGeom prst="rect">
            <a:avLst/>
          </a:prstGeom>
          <a:ln>
            <a:noFill/>
          </a:ln>
        </p:spPr>
      </p:pic>
      <p:pic>
        <p:nvPicPr>
          <p:cNvPr id="190" name="Imagem 16"/>
          <p:cNvPicPr/>
          <p:nvPr/>
        </p:nvPicPr>
        <p:blipFill>
          <a:blip r:embed="rId4" cstate="print"/>
          <a:stretch/>
        </p:blipFill>
        <p:spPr>
          <a:xfrm>
            <a:off x="10375200" y="642312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91" name="Imagem 9"/>
          <p:cNvPicPr/>
          <p:nvPr/>
        </p:nvPicPr>
        <p:blipFill>
          <a:blip r:embed="rId5" cstate="print"/>
          <a:stretch/>
        </p:blipFill>
        <p:spPr>
          <a:xfrm>
            <a:off x="5040000" y="6432840"/>
            <a:ext cx="1682280" cy="465120"/>
          </a:xfrm>
          <a:prstGeom prst="rect">
            <a:avLst/>
          </a:prstGeom>
          <a:ln>
            <a:noFill/>
          </a:ln>
        </p:spPr>
      </p:pic>
      <p:sp>
        <p:nvSpPr>
          <p:cNvPr id="192" name="CustomShape 1"/>
          <p:cNvSpPr/>
          <p:nvPr/>
        </p:nvSpPr>
        <p:spPr>
          <a:xfrm>
            <a:off x="1552652" y="776164"/>
            <a:ext cx="6234633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4800" b="1" strike="noStrike" spc="-1" dirty="0">
                <a:solidFill>
                  <a:srgbClr val="00B0F0"/>
                </a:solidFill>
                <a:latin typeface="Calibri"/>
                <a:ea typeface="DejaVu Sans"/>
              </a:rPr>
              <a:t>Demonstrativo </a:t>
            </a:r>
            <a:r>
              <a:rPr lang="pt-BR" sz="4800" b="1" strike="noStrike" spc="-1" dirty="0" smtClean="0">
                <a:solidFill>
                  <a:srgbClr val="00B0F0"/>
                </a:solidFill>
                <a:latin typeface="Calibri"/>
                <a:ea typeface="DejaVu Sans"/>
              </a:rPr>
              <a:t>Receitas</a:t>
            </a:r>
            <a:endParaRPr lang="pt-BR" sz="4800" b="0" strike="noStrike" spc="-1" dirty="0">
              <a:latin typeface="Arial"/>
            </a:endParaRPr>
          </a:p>
        </p:txBody>
      </p:sp>
      <p:sp>
        <p:nvSpPr>
          <p:cNvPr id="194" name="CustomShape 3"/>
          <p:cNvSpPr/>
          <p:nvPr/>
        </p:nvSpPr>
        <p:spPr>
          <a:xfrm>
            <a:off x="8513640" y="2662560"/>
            <a:ext cx="6095160" cy="57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6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SUPERAVIT</a:t>
            </a:r>
            <a:endParaRPr lang="pt-B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6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R$ 52.973,25</a:t>
            </a:r>
            <a:endParaRPr lang="pt-BR" sz="1600" b="0" strike="noStrike" spc="-1" dirty="0">
              <a:latin typeface="Arial"/>
            </a:endParaRPr>
          </a:p>
        </p:txBody>
      </p:sp>
      <p:pic>
        <p:nvPicPr>
          <p:cNvPr id="14" name="Picture 12" descr="Resultado de imagem para financeiro bonequinhos de slid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5930" y="2819250"/>
            <a:ext cx="3083704" cy="343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ângulo 14"/>
          <p:cNvSpPr/>
          <p:nvPr/>
        </p:nvSpPr>
        <p:spPr>
          <a:xfrm>
            <a:off x="7408208" y="1832520"/>
            <a:ext cx="321093" cy="120613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7981717" y="1959130"/>
            <a:ext cx="295421" cy="10795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8551820" y="2085738"/>
            <a:ext cx="265437" cy="952915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9145930" y="2198281"/>
            <a:ext cx="238209" cy="8403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>
            <a:off x="9712812" y="2286496"/>
            <a:ext cx="219164" cy="7521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Retângulo 19"/>
          <p:cNvSpPr/>
          <p:nvPr/>
        </p:nvSpPr>
        <p:spPr>
          <a:xfrm>
            <a:off x="10235121" y="2374711"/>
            <a:ext cx="187341" cy="66394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aphicFrame>
        <p:nvGraphicFramePr>
          <p:cNvPr id="21" name="Tabela 20"/>
          <p:cNvGraphicFramePr>
            <a:graphicFrameLocks noGrp="1"/>
          </p:cNvGraphicFramePr>
          <p:nvPr/>
        </p:nvGraphicFramePr>
        <p:xfrm>
          <a:off x="738734" y="2438402"/>
          <a:ext cx="6314314" cy="329565"/>
        </p:xfrm>
        <a:graphic>
          <a:graphicData uri="http://schemas.openxmlformats.org/drawingml/2006/table">
            <a:tbl>
              <a:tblPr/>
              <a:tblGrid>
                <a:gridCol w="3628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0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1216">
                <a:tc>
                  <a:txBody>
                    <a:bodyPr/>
                    <a:lstStyle/>
                    <a:p>
                      <a:pPr algn="l" fontAlgn="b"/>
                      <a:r>
                        <a:rPr lang="pt-BR" sz="21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RECEITAS MENSALIDADES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1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R$ 30.879,00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1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24,06%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Seta para Cima 19"/>
          <p:cNvSpPr/>
          <p:nvPr/>
        </p:nvSpPr>
        <p:spPr>
          <a:xfrm>
            <a:off x="8481869" y="3309258"/>
            <a:ext cx="399186" cy="616140"/>
          </a:xfrm>
          <a:prstGeom prst="upArrow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7595202" y="4115552"/>
            <a:ext cx="22837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Mensalidade é Responsável Pela Terceira Maior Arrecadação</a:t>
            </a:r>
            <a:endParaRPr lang="pt-BR" b="1" dirty="0">
              <a:solidFill>
                <a:srgbClr val="00B050"/>
              </a:solidFill>
            </a:endParaRPr>
          </a:p>
        </p:txBody>
      </p:sp>
      <p:graphicFrame>
        <p:nvGraphicFramePr>
          <p:cNvPr id="24" name="Tabela 23"/>
          <p:cNvGraphicFramePr>
            <a:graphicFrameLocks noGrp="1"/>
          </p:cNvGraphicFramePr>
          <p:nvPr/>
        </p:nvGraphicFramePr>
        <p:xfrm>
          <a:off x="1557565" y="3281513"/>
          <a:ext cx="4235450" cy="567690"/>
        </p:xfrm>
        <a:graphic>
          <a:graphicData uri="http://schemas.openxmlformats.org/drawingml/2006/table">
            <a:tbl>
              <a:tblPr/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7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CONVENIOS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R$ 3.349,63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2,61%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Supera Sistemas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R$ 3.349,63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100,00%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5" name="Tabela 24"/>
          <p:cNvGraphicFramePr>
            <a:graphicFrameLocks noGrp="1"/>
          </p:cNvGraphicFramePr>
          <p:nvPr/>
        </p:nvGraphicFramePr>
        <p:xfrm>
          <a:off x="1267279" y="4312028"/>
          <a:ext cx="5098987" cy="567690"/>
        </p:xfrm>
        <a:graphic>
          <a:graphicData uri="http://schemas.openxmlformats.org/drawingml/2006/table">
            <a:tbl>
              <a:tblPr/>
              <a:tblGrid>
                <a:gridCol w="2978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RECEITAS C/ PATROCINIO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R$ 500,00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0,39%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Sicoob Integrado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R$ 500,00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70C0"/>
                          </a:solidFill>
                          <a:latin typeface="Arial"/>
                        </a:rPr>
                        <a:t>100,00%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57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Imagem 8"/>
          <p:cNvPicPr/>
          <p:nvPr/>
        </p:nvPicPr>
        <p:blipFill>
          <a:blip r:embed="rId3" cstate="print"/>
          <a:stretch/>
        </p:blipFill>
        <p:spPr>
          <a:xfrm>
            <a:off x="177480" y="6432840"/>
            <a:ext cx="519840" cy="356400"/>
          </a:xfrm>
          <a:prstGeom prst="rect">
            <a:avLst/>
          </a:prstGeom>
          <a:ln>
            <a:noFill/>
          </a:ln>
        </p:spPr>
      </p:pic>
      <p:pic>
        <p:nvPicPr>
          <p:cNvPr id="187" name="Imagem 11"/>
          <p:cNvPicPr/>
          <p:nvPr/>
        </p:nvPicPr>
        <p:blipFill>
          <a:blip r:embed="rId4" cstate="print"/>
          <a:stretch/>
        </p:blipFill>
        <p:spPr>
          <a:xfrm>
            <a:off x="10375200" y="640944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88" name="Imagem 12"/>
          <p:cNvPicPr/>
          <p:nvPr/>
        </p:nvPicPr>
        <p:blipFill>
          <a:blip r:embed="rId4" cstate="print"/>
          <a:stretch/>
        </p:blipFill>
        <p:spPr>
          <a:xfrm>
            <a:off x="10375200" y="12744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89" name="Imagem 14"/>
          <p:cNvPicPr/>
          <p:nvPr/>
        </p:nvPicPr>
        <p:blipFill>
          <a:blip r:embed="rId3" cstate="print"/>
          <a:stretch/>
        </p:blipFill>
        <p:spPr>
          <a:xfrm>
            <a:off x="177480" y="6446520"/>
            <a:ext cx="519840" cy="356400"/>
          </a:xfrm>
          <a:prstGeom prst="rect">
            <a:avLst/>
          </a:prstGeom>
          <a:ln>
            <a:noFill/>
          </a:ln>
        </p:spPr>
      </p:pic>
      <p:pic>
        <p:nvPicPr>
          <p:cNvPr id="190" name="Imagem 16"/>
          <p:cNvPicPr/>
          <p:nvPr/>
        </p:nvPicPr>
        <p:blipFill>
          <a:blip r:embed="rId4" cstate="print"/>
          <a:stretch/>
        </p:blipFill>
        <p:spPr>
          <a:xfrm>
            <a:off x="10375200" y="642312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91" name="Imagem 9"/>
          <p:cNvPicPr/>
          <p:nvPr/>
        </p:nvPicPr>
        <p:blipFill>
          <a:blip r:embed="rId5" cstate="print"/>
          <a:stretch/>
        </p:blipFill>
        <p:spPr>
          <a:xfrm>
            <a:off x="5040000" y="6432840"/>
            <a:ext cx="1682280" cy="465120"/>
          </a:xfrm>
          <a:prstGeom prst="rect">
            <a:avLst/>
          </a:prstGeom>
          <a:ln>
            <a:noFill/>
          </a:ln>
        </p:spPr>
      </p:pic>
      <p:sp>
        <p:nvSpPr>
          <p:cNvPr id="192" name="CustomShape 1"/>
          <p:cNvSpPr/>
          <p:nvPr/>
        </p:nvSpPr>
        <p:spPr>
          <a:xfrm>
            <a:off x="1552652" y="776164"/>
            <a:ext cx="6887440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4800" b="1" strike="noStrike" spc="-1" dirty="0">
                <a:solidFill>
                  <a:srgbClr val="BC5704"/>
                </a:solidFill>
                <a:latin typeface="Calibri"/>
                <a:ea typeface="DejaVu Sans"/>
              </a:rPr>
              <a:t>Demonstrativo </a:t>
            </a:r>
            <a:r>
              <a:rPr lang="pt-BR" sz="4800" b="1" strike="noStrike" spc="-1" dirty="0" smtClean="0">
                <a:solidFill>
                  <a:srgbClr val="BC5704"/>
                </a:solidFill>
                <a:latin typeface="Calibri"/>
                <a:ea typeface="DejaVu Sans"/>
              </a:rPr>
              <a:t>Despesas </a:t>
            </a:r>
            <a:endParaRPr lang="pt-BR" sz="4800" b="0" strike="noStrike" spc="-1" dirty="0">
              <a:solidFill>
                <a:srgbClr val="BC5704"/>
              </a:solidFill>
              <a:latin typeface="Arial"/>
            </a:endParaRPr>
          </a:p>
        </p:txBody>
      </p:sp>
      <p:sp>
        <p:nvSpPr>
          <p:cNvPr id="194" name="CustomShape 3"/>
          <p:cNvSpPr/>
          <p:nvPr/>
        </p:nvSpPr>
        <p:spPr>
          <a:xfrm>
            <a:off x="8513640" y="2662560"/>
            <a:ext cx="6095160" cy="57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6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SUPERAVIT</a:t>
            </a:r>
            <a:endParaRPr lang="pt-B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6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R$ 52.973,25</a:t>
            </a:r>
            <a:endParaRPr lang="pt-BR" sz="1600" b="0" strike="noStrike" spc="-1" dirty="0">
              <a:latin typeface="Arial"/>
            </a:endParaRPr>
          </a:p>
        </p:txBody>
      </p:sp>
      <p:pic>
        <p:nvPicPr>
          <p:cNvPr id="14" name="Picture 12" descr="Resultado de imagem para financeiro bonequinhos de slid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5930" y="2819250"/>
            <a:ext cx="3083704" cy="343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tângulo 15"/>
          <p:cNvSpPr/>
          <p:nvPr/>
        </p:nvSpPr>
        <p:spPr>
          <a:xfrm>
            <a:off x="7981717" y="1959130"/>
            <a:ext cx="295421" cy="10795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8551820" y="2085738"/>
            <a:ext cx="265437" cy="95291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9145930" y="2198281"/>
            <a:ext cx="238209" cy="8403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>
            <a:off x="9712812" y="2286496"/>
            <a:ext cx="219164" cy="7521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Retângulo 19"/>
          <p:cNvSpPr/>
          <p:nvPr/>
        </p:nvSpPr>
        <p:spPr>
          <a:xfrm>
            <a:off x="10235121" y="2374711"/>
            <a:ext cx="187341" cy="66394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aphicFrame>
        <p:nvGraphicFramePr>
          <p:cNvPr id="26" name="Tabela 25"/>
          <p:cNvGraphicFramePr>
            <a:graphicFrameLocks noGrp="1"/>
          </p:cNvGraphicFramePr>
          <p:nvPr/>
        </p:nvGraphicFramePr>
        <p:xfrm>
          <a:off x="174172" y="1730919"/>
          <a:ext cx="7747000" cy="4257675"/>
        </p:xfrm>
        <a:graphic>
          <a:graphicData uri="http://schemas.openxmlformats.org/drawingml/2006/table">
            <a:tbl>
              <a:tblPr/>
              <a:tblGrid>
                <a:gridCol w="554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7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POSSE FACIAP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R$ 12.748,91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9,94%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</a:t>
                      </a:r>
                      <a:r>
                        <a:rPr lang="pt-BR" sz="1800" b="1" i="0" u="none" strike="noStrike" dirty="0" smtClean="0">
                          <a:solidFill>
                            <a:srgbClr val="E46C0A"/>
                          </a:solidFill>
                          <a:latin typeface="Arial"/>
                        </a:rPr>
                        <a:t>Diárias </a:t>
                      </a:r>
                      <a:endParaRPr lang="pt-BR" sz="1800" b="1" i="0" u="none" strike="noStrike" dirty="0">
                        <a:solidFill>
                          <a:srgbClr val="E46C0A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R$ 7.248,91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Calibri"/>
                        </a:rPr>
                        <a:t>56,86%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Transportes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R$ 5.500,00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Calibri"/>
                        </a:rPr>
                        <a:t>43,14%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MISSÃO TECNICA LONDRINA MARINGA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R$ 9.980,79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7,78%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</a:t>
                      </a:r>
                      <a:r>
                        <a:rPr lang="pt-BR" sz="1800" b="1" i="0" u="none" strike="noStrike" dirty="0" smtClean="0">
                          <a:solidFill>
                            <a:srgbClr val="E46C0A"/>
                          </a:solidFill>
                          <a:latin typeface="Arial"/>
                        </a:rPr>
                        <a:t>Diárias</a:t>
                      </a:r>
                      <a:endParaRPr lang="pt-BR" sz="1800" b="1" i="0" u="none" strike="noStrike" dirty="0">
                        <a:solidFill>
                          <a:srgbClr val="E46C0A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R$ 4.980,79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Calibri"/>
                        </a:rPr>
                        <a:t>49,90%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E46C0A"/>
                          </a:solidFill>
                          <a:latin typeface="Arial"/>
                        </a:rPr>
                        <a:t>Despesas </a:t>
                      </a:r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Com Transporte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R$ 5.000,00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Calibri"/>
                        </a:rPr>
                        <a:t>50,10%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PREMIO FACIAP MULHER EMPREENDEDORA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R$ 2.200,00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1,71%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E46C0A"/>
                          </a:solidFill>
                          <a:latin typeface="Arial"/>
                        </a:rPr>
                        <a:t>Despesas </a:t>
                      </a:r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Com Transporte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R$ 2.200,00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XVII CONVENÇÃO DA CACISPAR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R$ 3.276,20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2,55%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impressão de Folders/Publicações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R$ 1.050,00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Calibri"/>
                        </a:rPr>
                        <a:t>32,05%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E46C0A"/>
                          </a:solidFill>
                          <a:latin typeface="Arial"/>
                        </a:rPr>
                        <a:t>Despesas </a:t>
                      </a:r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Passagens Alex Borner.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R$ 426,20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Calibri"/>
                        </a:rPr>
                        <a:t>13,01%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E46C0A"/>
                          </a:solidFill>
                          <a:latin typeface="Arial"/>
                        </a:rPr>
                        <a:t>Despesas Decorações</a:t>
                      </a:r>
                      <a:endParaRPr lang="pt-BR" sz="1800" b="1" i="0" u="none" strike="noStrike" dirty="0">
                        <a:solidFill>
                          <a:srgbClr val="E46C0A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R$ 1.800,00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Calibri"/>
                        </a:rPr>
                        <a:t>54,94%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57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Imagem 8"/>
          <p:cNvPicPr/>
          <p:nvPr/>
        </p:nvPicPr>
        <p:blipFill>
          <a:blip r:embed="rId3" cstate="print"/>
          <a:stretch/>
        </p:blipFill>
        <p:spPr>
          <a:xfrm>
            <a:off x="177480" y="6432840"/>
            <a:ext cx="519840" cy="356400"/>
          </a:xfrm>
          <a:prstGeom prst="rect">
            <a:avLst/>
          </a:prstGeom>
          <a:ln>
            <a:noFill/>
          </a:ln>
        </p:spPr>
      </p:pic>
      <p:pic>
        <p:nvPicPr>
          <p:cNvPr id="187" name="Imagem 11"/>
          <p:cNvPicPr/>
          <p:nvPr/>
        </p:nvPicPr>
        <p:blipFill>
          <a:blip r:embed="rId4" cstate="print"/>
          <a:stretch/>
        </p:blipFill>
        <p:spPr>
          <a:xfrm>
            <a:off x="10375200" y="640944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88" name="Imagem 12"/>
          <p:cNvPicPr/>
          <p:nvPr/>
        </p:nvPicPr>
        <p:blipFill>
          <a:blip r:embed="rId4" cstate="print"/>
          <a:stretch/>
        </p:blipFill>
        <p:spPr>
          <a:xfrm>
            <a:off x="10375200" y="12744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89" name="Imagem 14"/>
          <p:cNvPicPr/>
          <p:nvPr/>
        </p:nvPicPr>
        <p:blipFill>
          <a:blip r:embed="rId3" cstate="print"/>
          <a:stretch/>
        </p:blipFill>
        <p:spPr>
          <a:xfrm>
            <a:off x="177480" y="6446520"/>
            <a:ext cx="519840" cy="356400"/>
          </a:xfrm>
          <a:prstGeom prst="rect">
            <a:avLst/>
          </a:prstGeom>
          <a:ln>
            <a:noFill/>
          </a:ln>
        </p:spPr>
      </p:pic>
      <p:pic>
        <p:nvPicPr>
          <p:cNvPr id="190" name="Imagem 16"/>
          <p:cNvPicPr/>
          <p:nvPr/>
        </p:nvPicPr>
        <p:blipFill>
          <a:blip r:embed="rId4" cstate="print"/>
          <a:stretch/>
        </p:blipFill>
        <p:spPr>
          <a:xfrm>
            <a:off x="10375200" y="642312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191" name="Imagem 9"/>
          <p:cNvPicPr/>
          <p:nvPr/>
        </p:nvPicPr>
        <p:blipFill>
          <a:blip r:embed="rId5" cstate="print"/>
          <a:stretch/>
        </p:blipFill>
        <p:spPr>
          <a:xfrm>
            <a:off x="5040000" y="6432840"/>
            <a:ext cx="1682280" cy="465120"/>
          </a:xfrm>
          <a:prstGeom prst="rect">
            <a:avLst/>
          </a:prstGeom>
          <a:ln>
            <a:noFill/>
          </a:ln>
        </p:spPr>
      </p:pic>
      <p:sp>
        <p:nvSpPr>
          <p:cNvPr id="192" name="CustomShape 1"/>
          <p:cNvSpPr/>
          <p:nvPr/>
        </p:nvSpPr>
        <p:spPr>
          <a:xfrm>
            <a:off x="2931509" y="0"/>
            <a:ext cx="6887440" cy="8295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4800" b="1" strike="noStrike" spc="-1" dirty="0">
                <a:solidFill>
                  <a:srgbClr val="BC5704"/>
                </a:solidFill>
                <a:latin typeface="Calibri"/>
                <a:ea typeface="DejaVu Sans"/>
              </a:rPr>
              <a:t>Demonstrativo </a:t>
            </a:r>
            <a:r>
              <a:rPr lang="pt-BR" sz="4800" b="1" strike="noStrike" spc="-1" dirty="0" smtClean="0">
                <a:solidFill>
                  <a:srgbClr val="BC5704"/>
                </a:solidFill>
                <a:latin typeface="Calibri"/>
                <a:ea typeface="DejaVu Sans"/>
              </a:rPr>
              <a:t>Despesas </a:t>
            </a:r>
            <a:endParaRPr lang="pt-BR" sz="4800" b="0" strike="noStrike" spc="-1" dirty="0">
              <a:solidFill>
                <a:srgbClr val="BC5704"/>
              </a:solidFill>
              <a:latin typeface="Arial"/>
            </a:endParaRPr>
          </a:p>
        </p:txBody>
      </p:sp>
      <p:sp>
        <p:nvSpPr>
          <p:cNvPr id="194" name="CustomShape 3"/>
          <p:cNvSpPr/>
          <p:nvPr/>
        </p:nvSpPr>
        <p:spPr>
          <a:xfrm>
            <a:off x="8513640" y="2662560"/>
            <a:ext cx="6095160" cy="57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6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SUPERAVIT</a:t>
            </a:r>
            <a:endParaRPr lang="pt-BR" sz="16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6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R$ 52.973,25</a:t>
            </a:r>
            <a:endParaRPr lang="pt-BR" sz="1600" b="0" strike="noStrike" spc="-1" dirty="0">
              <a:latin typeface="Arial"/>
            </a:endParaRPr>
          </a:p>
        </p:txBody>
      </p:sp>
      <p:pic>
        <p:nvPicPr>
          <p:cNvPr id="14" name="Picture 12" descr="Resultado de imagem para financeiro bonequinhos de slide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5930" y="2819250"/>
            <a:ext cx="3083704" cy="343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tângulo 15"/>
          <p:cNvSpPr/>
          <p:nvPr/>
        </p:nvSpPr>
        <p:spPr>
          <a:xfrm>
            <a:off x="7981717" y="1959130"/>
            <a:ext cx="295421" cy="10795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8551820" y="2085738"/>
            <a:ext cx="265437" cy="95291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9145930" y="2198281"/>
            <a:ext cx="238209" cy="8403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>
            <a:off x="9712812" y="2286496"/>
            <a:ext cx="219164" cy="75215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Retângulo 19"/>
          <p:cNvSpPr/>
          <p:nvPr/>
        </p:nvSpPr>
        <p:spPr>
          <a:xfrm>
            <a:off x="10235121" y="2374711"/>
            <a:ext cx="187341" cy="66394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1001486" y="1640114"/>
            <a:ext cx="10363200" cy="203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aphicFrame>
        <p:nvGraphicFramePr>
          <p:cNvPr id="23" name="Tabela 22"/>
          <p:cNvGraphicFramePr>
            <a:graphicFrameLocks noGrp="1"/>
          </p:cNvGraphicFramePr>
          <p:nvPr/>
        </p:nvGraphicFramePr>
        <p:xfrm>
          <a:off x="232230" y="1075342"/>
          <a:ext cx="6792913" cy="5109210"/>
        </p:xfrm>
        <a:graphic>
          <a:graphicData uri="http://schemas.openxmlformats.org/drawingml/2006/table">
            <a:tbl>
              <a:tblPr/>
              <a:tblGrid>
                <a:gridCol w="4705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7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DESPESAS ADMINISTRATIVAS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R$ 16.011,58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12,48%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Unimed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R$ 1.562,24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9,76%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Cursos/Palestras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R$ 100,00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0,62%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Corridas Taxi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R$ 80,00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0,50%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</a:t>
                      </a:r>
                      <a:r>
                        <a:rPr lang="pt-BR" sz="1800" b="1" i="0" u="none" strike="noStrike" dirty="0" smtClean="0">
                          <a:solidFill>
                            <a:srgbClr val="E46C0A"/>
                          </a:solidFill>
                          <a:latin typeface="Arial"/>
                        </a:rPr>
                        <a:t>Cartório</a:t>
                      </a:r>
                      <a:endParaRPr lang="pt-BR" sz="1800" b="1" i="0" u="none" strike="noStrike" dirty="0">
                        <a:solidFill>
                          <a:srgbClr val="E46C0A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R$ 322,60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2,01%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</a:t>
                      </a:r>
                      <a:r>
                        <a:rPr lang="pt-BR" sz="1800" b="1" i="0" u="none" strike="noStrike" dirty="0" smtClean="0">
                          <a:solidFill>
                            <a:srgbClr val="E46C0A"/>
                          </a:solidFill>
                          <a:latin typeface="Arial"/>
                        </a:rPr>
                        <a:t>Correspondência </a:t>
                      </a:r>
                      <a:endParaRPr lang="pt-BR" sz="1800" b="1" i="0" u="none" strike="noStrike" dirty="0">
                        <a:solidFill>
                          <a:srgbClr val="E46C0A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R$ 423,80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2,65%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Telefone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R$ 1.656,23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10,34%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Manutenção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R$ 728,00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4,55%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Propaganda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R$ 240,00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1,50%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</a:t>
                      </a:r>
                      <a:r>
                        <a:rPr lang="pt-BR" sz="1800" b="1" i="0" u="none" strike="noStrike" dirty="0" smtClean="0">
                          <a:solidFill>
                            <a:srgbClr val="E46C0A"/>
                          </a:solidFill>
                          <a:latin typeface="Arial"/>
                        </a:rPr>
                        <a:t>Informática</a:t>
                      </a:r>
                      <a:endParaRPr lang="pt-BR" sz="1800" b="1" i="0" u="none" strike="noStrike" dirty="0">
                        <a:solidFill>
                          <a:srgbClr val="E46C0A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R$ 1.169,50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7,30%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Materiais de Escritório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R$ 1.332,80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8,32%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Segurança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R$ 720,00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4,50%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Brindes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R$ 729,00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4,55%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Limpeza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R$ 4.699,31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29,35%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Serviços de Pessoa </a:t>
                      </a:r>
                      <a:r>
                        <a:rPr lang="pt-BR" sz="1800" b="1" i="0" u="none" strike="noStrike" dirty="0" smtClean="0">
                          <a:solidFill>
                            <a:srgbClr val="E46C0A"/>
                          </a:solidFill>
                          <a:latin typeface="Arial"/>
                        </a:rPr>
                        <a:t>Física </a:t>
                      </a:r>
                      <a:endParaRPr lang="pt-BR" sz="1800" b="1" i="0" u="none" strike="noStrike" dirty="0">
                        <a:solidFill>
                          <a:srgbClr val="E46C0A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R$ 730,30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4,56%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Assinaturas de Jornais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R$ 202,80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1,27%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Aluguel de Impressora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R$ 1.140,00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7,12%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Despesas Com Certificado Digital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C0A"/>
                          </a:solidFill>
                          <a:latin typeface="Arial"/>
                        </a:rPr>
                        <a:t>R$ 175,00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E46D0A"/>
                          </a:solidFill>
                          <a:latin typeface="Calibri"/>
                        </a:rPr>
                        <a:t>1,09%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57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Imagem 1"/>
          <p:cNvPicPr/>
          <p:nvPr/>
        </p:nvPicPr>
        <p:blipFill>
          <a:blip r:embed="rId2" cstate="print"/>
          <a:stretch/>
        </p:blipFill>
        <p:spPr>
          <a:xfrm>
            <a:off x="195480" y="181080"/>
            <a:ext cx="11995560" cy="6126480"/>
          </a:xfrm>
          <a:prstGeom prst="rect">
            <a:avLst/>
          </a:prstGeom>
          <a:ln>
            <a:noFill/>
          </a:ln>
        </p:spPr>
      </p:pic>
      <p:pic>
        <p:nvPicPr>
          <p:cNvPr id="228" name="Imagem 5"/>
          <p:cNvPicPr/>
          <p:nvPr/>
        </p:nvPicPr>
        <p:blipFill>
          <a:blip r:embed="rId3" cstate="print"/>
          <a:stretch/>
        </p:blipFill>
        <p:spPr>
          <a:xfrm>
            <a:off x="177480" y="6432840"/>
            <a:ext cx="519840" cy="356400"/>
          </a:xfrm>
          <a:prstGeom prst="rect">
            <a:avLst/>
          </a:prstGeom>
          <a:ln>
            <a:noFill/>
          </a:ln>
        </p:spPr>
      </p:pic>
      <p:pic>
        <p:nvPicPr>
          <p:cNvPr id="229" name="Imagem 6"/>
          <p:cNvPicPr/>
          <p:nvPr/>
        </p:nvPicPr>
        <p:blipFill>
          <a:blip r:embed="rId4" cstate="print"/>
          <a:stretch/>
        </p:blipFill>
        <p:spPr>
          <a:xfrm>
            <a:off x="5040000" y="6432840"/>
            <a:ext cx="1682280" cy="465120"/>
          </a:xfrm>
          <a:prstGeom prst="rect">
            <a:avLst/>
          </a:prstGeom>
          <a:ln>
            <a:noFill/>
          </a:ln>
        </p:spPr>
      </p:pic>
      <p:sp>
        <p:nvSpPr>
          <p:cNvPr id="230" name="CustomShape 1"/>
          <p:cNvSpPr/>
          <p:nvPr/>
        </p:nvSpPr>
        <p:spPr>
          <a:xfrm>
            <a:off x="3427560" y="1025280"/>
            <a:ext cx="6087600" cy="69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4000" b="1" strike="noStrike" spc="-1" dirty="0">
                <a:solidFill>
                  <a:srgbClr val="0070C0"/>
                </a:solidFill>
                <a:latin typeface="Calibri"/>
                <a:ea typeface="DejaVu Sans"/>
              </a:rPr>
              <a:t>Disponibilidades</a:t>
            </a:r>
            <a:endParaRPr lang="pt-BR" sz="4000" b="0" strike="noStrike" spc="-1" dirty="0">
              <a:latin typeface="Arial"/>
            </a:endParaRPr>
          </a:p>
        </p:txBody>
      </p:sp>
      <p:pic>
        <p:nvPicPr>
          <p:cNvPr id="231" name="Imagem 8"/>
          <p:cNvPicPr/>
          <p:nvPr/>
        </p:nvPicPr>
        <p:blipFill>
          <a:blip r:embed="rId5" cstate="print"/>
          <a:stretch/>
        </p:blipFill>
        <p:spPr>
          <a:xfrm>
            <a:off x="10756440" y="6432840"/>
            <a:ext cx="1234080" cy="359640"/>
          </a:xfrm>
          <a:prstGeom prst="rect">
            <a:avLst/>
          </a:prstGeom>
          <a:ln>
            <a:noFill/>
          </a:ln>
        </p:spPr>
      </p:pic>
      <p:pic>
        <p:nvPicPr>
          <p:cNvPr id="232" name="Imagem 9"/>
          <p:cNvPicPr/>
          <p:nvPr/>
        </p:nvPicPr>
        <p:blipFill>
          <a:blip r:embed="rId6" cstate="print"/>
          <a:stretch/>
        </p:blipFill>
        <p:spPr>
          <a:xfrm>
            <a:off x="10375200" y="127440"/>
            <a:ext cx="1566000" cy="451080"/>
          </a:xfrm>
          <a:prstGeom prst="rect">
            <a:avLst/>
          </a:prstGeom>
          <a:ln>
            <a:noFill/>
          </a:ln>
        </p:spPr>
      </p:pic>
      <p:pic>
        <p:nvPicPr>
          <p:cNvPr id="233" name="Imagem 10"/>
          <p:cNvPicPr/>
          <p:nvPr/>
        </p:nvPicPr>
        <p:blipFill>
          <a:blip r:embed="rId7" cstate="print"/>
          <a:stretch/>
        </p:blipFill>
        <p:spPr>
          <a:xfrm rot="21339600">
            <a:off x="7593480" y="781200"/>
            <a:ext cx="1232280" cy="354960"/>
          </a:xfrm>
          <a:prstGeom prst="rect">
            <a:avLst/>
          </a:prstGeom>
          <a:ln>
            <a:noFill/>
          </a:ln>
        </p:spPr>
      </p:pic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0" y="1562688"/>
          <a:ext cx="12192000" cy="2838450"/>
        </p:xfrm>
        <a:graphic>
          <a:graphicData uri="http://schemas.openxmlformats.org/drawingml/2006/table">
            <a:tbl>
              <a:tblPr/>
              <a:tblGrid>
                <a:gridCol w="4101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1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19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Saldos em 31/12/2018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SALDOS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Saldos em 30/06/2019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SALDOS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CONTAS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INICIAIS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CONTAS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FINAIS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Caixa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 R$             13,58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Caixa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R$ 13,58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Bancos Cta. Movimento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 R$       7.475,70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Bancos Cta. Movimento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R$ 35.703,37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Bancos Cta. Aplicações Financeiras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 R$     81.612,92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Bancos Cta. Aplicações Financeiras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R$ 72.939,00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Outros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 R$       6.044,60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Outros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R$ 0,00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Imobilizado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 R$     26.261,18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Imobilizado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R$ 26.261,18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(-)Contas à Pagar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-R$       6.378,71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(-)Contas à Pagar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-R$ 7.898,60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TOTAIS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 R$  115.029,27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TOTAIS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R$ 127.018,53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 smtClean="0">
                          <a:solidFill>
                            <a:srgbClr val="FFFFFF"/>
                          </a:solidFill>
                          <a:latin typeface="Arial"/>
                        </a:rPr>
                        <a:t>Superávit </a:t>
                      </a:r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R$ 11.989,26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88BB4"/>
      </a:accent1>
      <a:accent2>
        <a:srgbClr val="A8DFF3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88BB4"/>
      </a:accent1>
      <a:accent2>
        <a:srgbClr val="A8DFF3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88BB4"/>
      </a:accent1>
      <a:accent2>
        <a:srgbClr val="A8DFF3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88BB4"/>
      </a:accent1>
      <a:accent2>
        <a:srgbClr val="A8DFF3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3568</TotalTime>
  <Words>1000</Words>
  <Application>Microsoft Office PowerPoint</Application>
  <PresentationFormat>Widescreen</PresentationFormat>
  <Paragraphs>403</Paragraphs>
  <Slides>11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Candara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Muralha Movel</dc:creator>
  <dc:description/>
  <cp:lastModifiedBy>Aline Matiuzzi</cp:lastModifiedBy>
  <cp:revision>136</cp:revision>
  <cp:lastPrinted>2018-06-04T17:17:18Z</cp:lastPrinted>
  <dcterms:created xsi:type="dcterms:W3CDTF">2016-02-08T12:31:05Z</dcterms:created>
  <dcterms:modified xsi:type="dcterms:W3CDTF">2019-07-29T20:20:09Z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6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10</vt:i4>
  </property>
</Properties>
</file>