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317" r:id="rId2"/>
    <p:sldId id="318" r:id="rId3"/>
    <p:sldId id="309" r:id="rId4"/>
    <p:sldId id="311" r:id="rId5"/>
    <p:sldId id="320" r:id="rId6"/>
    <p:sldId id="356" r:id="rId7"/>
    <p:sldId id="357" r:id="rId8"/>
    <p:sldId id="358" r:id="rId9"/>
    <p:sldId id="359" r:id="rId10"/>
    <p:sldId id="321" r:id="rId11"/>
    <p:sldId id="333" r:id="rId12"/>
    <p:sldId id="334" r:id="rId13"/>
    <p:sldId id="335" r:id="rId14"/>
    <p:sldId id="336" r:id="rId15"/>
    <p:sldId id="337" r:id="rId16"/>
    <p:sldId id="338" r:id="rId17"/>
    <p:sldId id="339" r:id="rId18"/>
    <p:sldId id="341" r:id="rId19"/>
    <p:sldId id="348" r:id="rId20"/>
    <p:sldId id="361" r:id="rId21"/>
    <p:sldId id="354" r:id="rId22"/>
    <p:sldId id="34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14" autoAdjust="0"/>
    <p:restoredTop sz="94726" autoAdjust="0"/>
  </p:normalViewPr>
  <p:slideViewPr>
    <p:cSldViewPr snapToGrid="0" snapToObjects="1">
      <p:cViewPr>
        <p:scale>
          <a:sx n="81" d="100"/>
          <a:sy n="81" d="100"/>
        </p:scale>
        <p:origin x="-5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35499-ACBF-8E44-B2FB-7ED1767F68A5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D33C4-B0E5-3747-89E6-611ED03163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47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 novo: </a:t>
            </a:r>
            <a:r>
              <a:rPr lang="en-US" dirty="0" err="1" smtClean="0"/>
              <a:t>só</a:t>
            </a:r>
            <a:r>
              <a:rPr lang="en-US" dirty="0" smtClean="0"/>
              <a:t> </a:t>
            </a:r>
            <a:r>
              <a:rPr lang="en-US" dirty="0" err="1" smtClean="0"/>
              <a:t>aqui</a:t>
            </a:r>
            <a:r>
              <a:rPr lang="en-US" dirty="0" smtClean="0"/>
              <a:t> </a:t>
            </a:r>
            <a:r>
              <a:rPr lang="en-US" dirty="0" err="1" smtClean="0"/>
              <a:t>dá</a:t>
            </a:r>
            <a:r>
              <a:rPr lang="en-US" dirty="0" smtClean="0"/>
              <a:t> </a:t>
            </a:r>
            <a:r>
              <a:rPr lang="en-US" dirty="0" err="1" smtClean="0"/>
              <a:t>pra</a:t>
            </a:r>
            <a:r>
              <a:rPr lang="en-US" dirty="0" smtClean="0"/>
              <a:t> </a:t>
            </a:r>
            <a:r>
              <a:rPr lang="en-US" dirty="0" err="1" smtClean="0"/>
              <a:t>gastar</a:t>
            </a:r>
            <a:r>
              <a:rPr lang="en-US" dirty="0" smtClean="0"/>
              <a:t> um </a:t>
            </a:r>
            <a:r>
              <a:rPr lang="en-US" dirty="0" err="1" smtClean="0"/>
              <a:t>tempão</a:t>
            </a:r>
            <a:r>
              <a:rPr lang="en-US" dirty="0" smtClean="0"/>
              <a:t>… </a:t>
            </a:r>
            <a:r>
              <a:rPr lang="en-US" dirty="0" err="1" smtClean="0"/>
              <a:t>estou</a:t>
            </a:r>
            <a:r>
              <a:rPr lang="en-US" dirty="0" smtClean="0"/>
              <a:t> </a:t>
            </a:r>
            <a:r>
              <a:rPr lang="en-US" dirty="0" err="1" smtClean="0"/>
              <a:t>ficando</a:t>
            </a:r>
            <a:r>
              <a:rPr lang="en-US" dirty="0" smtClean="0"/>
              <a:t> </a:t>
            </a:r>
            <a:r>
              <a:rPr lang="en-US" dirty="0" err="1" smtClean="0"/>
              <a:t>preocupado</a:t>
            </a:r>
            <a:r>
              <a:rPr lang="en-US" dirty="0" smtClean="0"/>
              <a:t> com o tempo.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Temos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resumir</a:t>
            </a:r>
            <a:r>
              <a:rPr lang="en-US" baseline="0" dirty="0" smtClean="0"/>
              <a:t>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7D33C4-B0E5-3747-89E6-611ED031633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3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 novo: </a:t>
            </a:r>
            <a:r>
              <a:rPr lang="en-US" dirty="0" err="1" smtClean="0"/>
              <a:t>só</a:t>
            </a:r>
            <a:r>
              <a:rPr lang="en-US" dirty="0" smtClean="0"/>
              <a:t> </a:t>
            </a:r>
            <a:r>
              <a:rPr lang="en-US" dirty="0" err="1" smtClean="0"/>
              <a:t>aqui</a:t>
            </a:r>
            <a:r>
              <a:rPr lang="en-US" dirty="0" smtClean="0"/>
              <a:t> </a:t>
            </a:r>
            <a:r>
              <a:rPr lang="en-US" dirty="0" err="1" smtClean="0"/>
              <a:t>dá</a:t>
            </a:r>
            <a:r>
              <a:rPr lang="en-US" dirty="0" smtClean="0"/>
              <a:t> </a:t>
            </a:r>
            <a:r>
              <a:rPr lang="en-US" dirty="0" err="1" smtClean="0"/>
              <a:t>pra</a:t>
            </a:r>
            <a:r>
              <a:rPr lang="en-US" dirty="0" smtClean="0"/>
              <a:t> </a:t>
            </a:r>
            <a:r>
              <a:rPr lang="en-US" dirty="0" err="1" smtClean="0"/>
              <a:t>gastar</a:t>
            </a:r>
            <a:r>
              <a:rPr lang="en-US" dirty="0" smtClean="0"/>
              <a:t> um </a:t>
            </a:r>
            <a:r>
              <a:rPr lang="en-US" dirty="0" err="1" smtClean="0"/>
              <a:t>tempão</a:t>
            </a:r>
            <a:r>
              <a:rPr lang="en-US" dirty="0" smtClean="0"/>
              <a:t>… </a:t>
            </a:r>
            <a:r>
              <a:rPr lang="en-US" dirty="0" err="1" smtClean="0"/>
              <a:t>estou</a:t>
            </a:r>
            <a:r>
              <a:rPr lang="en-US" dirty="0" smtClean="0"/>
              <a:t> </a:t>
            </a:r>
            <a:r>
              <a:rPr lang="en-US" dirty="0" err="1" smtClean="0"/>
              <a:t>ficando</a:t>
            </a:r>
            <a:r>
              <a:rPr lang="en-US" dirty="0" smtClean="0"/>
              <a:t> </a:t>
            </a:r>
            <a:r>
              <a:rPr lang="en-US" dirty="0" err="1" smtClean="0"/>
              <a:t>preocupado</a:t>
            </a:r>
            <a:r>
              <a:rPr lang="en-US" dirty="0" smtClean="0"/>
              <a:t> com o tempo.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Temos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resumir</a:t>
            </a:r>
            <a:r>
              <a:rPr lang="en-US" baseline="0" dirty="0" smtClean="0"/>
              <a:t>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7D33C4-B0E5-3747-89E6-611ED031633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3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401994" y="1302144"/>
            <a:ext cx="3473064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sz="2400" cap="all" baseline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66720"/>
            <a:ext cx="4108772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x-none" dirty="0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302144"/>
            <a:ext cx="4108772" cy="441285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3"/>
          </p:nvPr>
        </p:nvSpPr>
        <p:spPr>
          <a:xfrm>
            <a:off x="5401994" y="1869072"/>
            <a:ext cx="3480768" cy="441285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4812" y="4840941"/>
            <a:ext cx="8776446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4813" y="850074"/>
            <a:ext cx="8776446" cy="341712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dirty="0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174813" y="280137"/>
            <a:ext cx="8060904" cy="581025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3200" cap="all">
                <a:solidFill>
                  <a:schemeClr val="accent1"/>
                </a:solidFill>
              </a:defRPr>
            </a:lvl1pPr>
            <a:lvl2pPr>
              <a:defRPr sz="3200" cap="all">
                <a:solidFill>
                  <a:schemeClr val="accent1"/>
                </a:solidFill>
              </a:defRPr>
            </a:lvl2pPr>
            <a:lvl3pPr>
              <a:defRPr sz="3200" cap="all">
                <a:solidFill>
                  <a:schemeClr val="accent1"/>
                </a:solidFill>
              </a:defRPr>
            </a:lvl3pPr>
            <a:lvl4pPr>
              <a:defRPr sz="3200" cap="all">
                <a:solidFill>
                  <a:schemeClr val="accent1"/>
                </a:solidFill>
              </a:defRPr>
            </a:lvl4pPr>
            <a:lvl5pPr>
              <a:defRPr sz="3200" cap="all">
                <a:solidFill>
                  <a:schemeClr val="accent1"/>
                </a:solidFill>
              </a:defRPr>
            </a:lvl5pPr>
          </a:lstStyle>
          <a:p>
            <a:pPr lvl="0"/>
            <a:r>
              <a:rPr lang="x-none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143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68288"/>
            <a:ext cx="6508377" cy="1143000"/>
          </a:xfrm>
        </p:spPr>
        <p:txBody>
          <a:bodyPr anchor="ctr" anchorCtr="0"/>
          <a:lstStyle/>
          <a:p>
            <a:r>
              <a:rPr lang="x-none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91426"/>
            <a:ext cx="8400827" cy="4534737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8766" y="268288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x-none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1666782"/>
            <a:ext cx="4966446" cy="4478432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3600" b="0" cap="none" baseline="0"/>
            </a:lvl1pPr>
          </a:lstStyle>
          <a:p>
            <a:r>
              <a:rPr lang="x-none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22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pt-BR" noProof="0" dirty="0" smtClean="0"/>
              <a:t>Click </a:t>
            </a:r>
            <a:r>
              <a:rPr lang="pt-BR" noProof="0" dirty="0" err="1" smtClean="0"/>
              <a:t>to</a:t>
            </a:r>
            <a:r>
              <a:rPr lang="pt-BR" noProof="0" dirty="0" smtClean="0"/>
              <a:t> </a:t>
            </a:r>
            <a:r>
              <a:rPr lang="pt-BR" noProof="0" dirty="0" err="1" smtClean="0"/>
              <a:t>edit</a:t>
            </a:r>
            <a:r>
              <a:rPr lang="pt-BR" noProof="0" dirty="0" smtClean="0"/>
              <a:t> Master </a:t>
            </a:r>
            <a:r>
              <a:rPr lang="pt-BR" noProof="0" dirty="0" err="1" smtClean="0"/>
              <a:t>title</a:t>
            </a:r>
            <a:r>
              <a:rPr lang="pt-BR" noProof="0" dirty="0" smtClean="0"/>
              <a:t> </a:t>
            </a:r>
            <a:r>
              <a:rPr lang="pt-BR" noProof="0" dirty="0" err="1" smtClean="0"/>
              <a:t>style</a:t>
            </a:r>
            <a:endParaRPr lang="pt-BR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dirty="0" smtClean="0"/>
              <a:t>Click </a:t>
            </a:r>
            <a:r>
              <a:rPr lang="pt-BR" noProof="0" dirty="0" err="1" smtClean="0"/>
              <a:t>to</a:t>
            </a:r>
            <a:r>
              <a:rPr lang="pt-BR" noProof="0" dirty="0" smtClean="0"/>
              <a:t> </a:t>
            </a:r>
            <a:r>
              <a:rPr lang="pt-BR" noProof="0" dirty="0" err="1" smtClean="0"/>
              <a:t>edit</a:t>
            </a:r>
            <a:r>
              <a:rPr lang="pt-BR" noProof="0" dirty="0" smtClean="0"/>
              <a:t> Master </a:t>
            </a:r>
            <a:r>
              <a:rPr lang="pt-BR" noProof="0" dirty="0" err="1" smtClean="0"/>
              <a:t>text</a:t>
            </a:r>
            <a:r>
              <a:rPr lang="pt-BR" noProof="0" dirty="0" smtClean="0"/>
              <a:t> </a:t>
            </a:r>
            <a:r>
              <a:rPr lang="pt-BR" noProof="0" dirty="0" err="1" smtClean="0"/>
              <a:t>styles</a:t>
            </a:r>
            <a:endParaRPr lang="pt-BR" noProof="0" dirty="0" smtClean="0"/>
          </a:p>
          <a:p>
            <a:pPr lvl="1"/>
            <a:r>
              <a:rPr lang="pt-BR" noProof="0" dirty="0" err="1" smtClean="0"/>
              <a:t>Second</a:t>
            </a:r>
            <a:r>
              <a:rPr lang="pt-BR" noProof="0" dirty="0" smtClean="0"/>
              <a:t> </a:t>
            </a:r>
            <a:r>
              <a:rPr lang="pt-BR" noProof="0" dirty="0" err="1" smtClean="0"/>
              <a:t>level</a:t>
            </a:r>
            <a:endParaRPr lang="pt-BR" noProof="0" dirty="0" smtClean="0"/>
          </a:p>
          <a:p>
            <a:pPr lvl="2"/>
            <a:r>
              <a:rPr lang="pt-BR" noProof="0" dirty="0" err="1" smtClean="0"/>
              <a:t>Third</a:t>
            </a:r>
            <a:r>
              <a:rPr lang="pt-BR" noProof="0" dirty="0" smtClean="0"/>
              <a:t> </a:t>
            </a:r>
            <a:r>
              <a:rPr lang="pt-BR" noProof="0" dirty="0" err="1" smtClean="0"/>
              <a:t>level</a:t>
            </a:r>
            <a:endParaRPr lang="pt-BR" noProof="0" dirty="0" smtClean="0"/>
          </a:p>
          <a:p>
            <a:pPr lvl="3"/>
            <a:r>
              <a:rPr lang="pt-BR" noProof="0" dirty="0" err="1" smtClean="0"/>
              <a:t>Fourth</a:t>
            </a:r>
            <a:r>
              <a:rPr lang="pt-BR" noProof="0" dirty="0" smtClean="0"/>
              <a:t> </a:t>
            </a:r>
            <a:r>
              <a:rPr lang="pt-BR" noProof="0" dirty="0" err="1" smtClean="0"/>
              <a:t>level</a:t>
            </a:r>
            <a:endParaRPr lang="pt-BR" noProof="0" dirty="0" smtClean="0"/>
          </a:p>
          <a:p>
            <a:pPr lvl="4"/>
            <a:r>
              <a:rPr lang="pt-BR" noProof="0" dirty="0" err="1" smtClean="0"/>
              <a:t>Fifth</a:t>
            </a:r>
            <a:r>
              <a:rPr lang="pt-BR" noProof="0" dirty="0" smtClean="0"/>
              <a:t> </a:t>
            </a:r>
            <a:r>
              <a:rPr lang="pt-BR" noProof="0" dirty="0" err="1" smtClean="0"/>
              <a:t>level</a:t>
            </a:r>
            <a:endParaRPr lang="pt-BR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just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just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" charset="2"/>
        <a:buChar char="ü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just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just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just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979713"/>
            <a:ext cx="5458967" cy="214085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ESENVOLVIMENTO EGIONAL NTEGRADO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34773" y="1005112"/>
            <a:ext cx="983343" cy="21408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solidFill>
                  <a:srgbClr val="990000"/>
                </a:solidFill>
              </a:rPr>
              <a:t>D</a:t>
            </a:r>
          </a:p>
          <a:p>
            <a:pPr algn="ctr"/>
            <a:r>
              <a:rPr lang="en-US" b="1" dirty="0" smtClean="0">
                <a:solidFill>
                  <a:srgbClr val="990000"/>
                </a:solidFill>
              </a:rPr>
              <a:t>R</a:t>
            </a:r>
          </a:p>
          <a:p>
            <a:pPr algn="ctr"/>
            <a:r>
              <a:rPr lang="en-US" b="1" dirty="0" smtClean="0">
                <a:solidFill>
                  <a:srgbClr val="990000"/>
                </a:solidFill>
              </a:rPr>
              <a:t>I</a:t>
            </a:r>
            <a:endParaRPr lang="en-US" b="1" dirty="0">
              <a:solidFill>
                <a:srgbClr val="99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409" y="5929670"/>
            <a:ext cx="1676983" cy="9283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60041"/>
            <a:ext cx="1168135" cy="9809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1155" y="5562948"/>
            <a:ext cx="1363174" cy="136317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23609" y="6124531"/>
            <a:ext cx="2220391" cy="61648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91276" y="5696471"/>
            <a:ext cx="1081288" cy="119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4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VISÃO DE FUTURO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effectLst>
                  <a:reflection blurRad="6350" stA="55000" endA="50" endPos="85000" dist="60007" dir="5400000" sy="-100000" algn="bl" rotWithShape="0"/>
                </a:effectLst>
              </a:rPr>
              <a:t>COMO SERÁ O SUDOESTE 2020?</a:t>
            </a:r>
          </a:p>
        </p:txBody>
      </p:sp>
    </p:spTree>
    <p:extLst>
      <p:ext uri="{BB962C8B-B14F-4D97-AF65-F5344CB8AC3E}">
        <p14:creationId xmlns:p14="http://schemas.microsoft.com/office/powerpoint/2010/main" val="309058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457199" y="1534650"/>
            <a:ext cx="8482685" cy="3916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rgbClr val="800000"/>
                </a:solidFill>
              </a:rPr>
              <a:t>“O </a:t>
            </a:r>
            <a:r>
              <a:rPr lang="en-US" sz="4000" b="1" dirty="0" err="1">
                <a:solidFill>
                  <a:srgbClr val="800000"/>
                </a:solidFill>
              </a:rPr>
              <a:t>que</a:t>
            </a:r>
            <a:r>
              <a:rPr lang="en-US" sz="4000" b="1" dirty="0">
                <a:solidFill>
                  <a:srgbClr val="800000"/>
                </a:solidFill>
              </a:rPr>
              <a:t> </a:t>
            </a:r>
            <a:r>
              <a:rPr lang="en-US" sz="4000" b="1" dirty="0" err="1">
                <a:solidFill>
                  <a:srgbClr val="800000"/>
                </a:solidFill>
              </a:rPr>
              <a:t>estamos</a:t>
            </a:r>
            <a:r>
              <a:rPr lang="en-US" sz="4000" b="1" dirty="0">
                <a:solidFill>
                  <a:srgbClr val="800000"/>
                </a:solidFill>
              </a:rPr>
              <a:t> </a:t>
            </a:r>
            <a:r>
              <a:rPr lang="en-US" sz="4000" b="1" dirty="0" err="1">
                <a:solidFill>
                  <a:srgbClr val="800000"/>
                </a:solidFill>
              </a:rPr>
              <a:t>fazendo</a:t>
            </a:r>
            <a:r>
              <a:rPr lang="en-US" sz="4000" b="1" dirty="0">
                <a:solidFill>
                  <a:srgbClr val="800000"/>
                </a:solidFill>
              </a:rPr>
              <a:t> </a:t>
            </a:r>
            <a:r>
              <a:rPr lang="en-US" sz="4000" b="1" dirty="0" err="1">
                <a:solidFill>
                  <a:srgbClr val="800000"/>
                </a:solidFill>
              </a:rPr>
              <a:t>hoje</a:t>
            </a:r>
            <a:r>
              <a:rPr lang="en-US" sz="4000" b="1" dirty="0">
                <a:solidFill>
                  <a:srgbClr val="800000"/>
                </a:solidFill>
              </a:rPr>
              <a:t> </a:t>
            </a:r>
            <a:r>
              <a:rPr lang="en-US" sz="4000" b="1" dirty="0" err="1">
                <a:solidFill>
                  <a:srgbClr val="800000"/>
                </a:solidFill>
              </a:rPr>
              <a:t>nos</a:t>
            </a:r>
            <a:r>
              <a:rPr lang="en-US" sz="4000" b="1" dirty="0">
                <a:solidFill>
                  <a:srgbClr val="800000"/>
                </a:solidFill>
              </a:rPr>
              <a:t> </a:t>
            </a:r>
            <a:r>
              <a:rPr lang="en-US" sz="4000" b="1" dirty="0" err="1">
                <a:solidFill>
                  <a:srgbClr val="800000"/>
                </a:solidFill>
              </a:rPr>
              <a:t>levará</a:t>
            </a:r>
            <a:r>
              <a:rPr lang="en-US" sz="4000" b="1" dirty="0">
                <a:solidFill>
                  <a:srgbClr val="800000"/>
                </a:solidFill>
              </a:rPr>
              <a:t> a </a:t>
            </a:r>
            <a:r>
              <a:rPr lang="en-US" sz="4000" b="1" dirty="0" err="1">
                <a:solidFill>
                  <a:srgbClr val="800000"/>
                </a:solidFill>
              </a:rPr>
              <a:t>viver</a:t>
            </a:r>
            <a:r>
              <a:rPr lang="en-US" sz="4000" b="1" dirty="0">
                <a:solidFill>
                  <a:srgbClr val="800000"/>
                </a:solidFill>
              </a:rPr>
              <a:t> e a </a:t>
            </a:r>
            <a:r>
              <a:rPr lang="en-US" sz="4000" b="1" dirty="0" err="1">
                <a:solidFill>
                  <a:srgbClr val="800000"/>
                </a:solidFill>
              </a:rPr>
              <a:t>proporcionar</a:t>
            </a:r>
            <a:r>
              <a:rPr lang="en-US" sz="4000" b="1" dirty="0">
                <a:solidFill>
                  <a:srgbClr val="800000"/>
                </a:solidFill>
              </a:rPr>
              <a:t> um </a:t>
            </a:r>
            <a:r>
              <a:rPr lang="en-US" sz="4000" b="1" dirty="0" err="1">
                <a:solidFill>
                  <a:srgbClr val="800000"/>
                </a:solidFill>
              </a:rPr>
              <a:t>futuro</a:t>
            </a:r>
            <a:r>
              <a:rPr lang="en-US" sz="4000" b="1" dirty="0">
                <a:solidFill>
                  <a:srgbClr val="800000"/>
                </a:solidFill>
              </a:rPr>
              <a:t> </a:t>
            </a:r>
            <a:r>
              <a:rPr lang="en-US" sz="4000" b="1" dirty="0" err="1" smtClean="0">
                <a:solidFill>
                  <a:srgbClr val="800000"/>
                </a:solidFill>
              </a:rPr>
              <a:t>melhor</a:t>
            </a:r>
            <a:r>
              <a:rPr lang="en-US" sz="4000" b="1" dirty="0" smtClean="0">
                <a:solidFill>
                  <a:srgbClr val="800000"/>
                </a:solidFill>
              </a:rPr>
              <a:t> </a:t>
            </a:r>
            <a:r>
              <a:rPr lang="en-US" sz="4000" b="1" dirty="0" err="1">
                <a:solidFill>
                  <a:srgbClr val="800000"/>
                </a:solidFill>
              </a:rPr>
              <a:t>para</a:t>
            </a:r>
            <a:r>
              <a:rPr lang="en-US" sz="4000" b="1" dirty="0">
                <a:solidFill>
                  <a:srgbClr val="800000"/>
                </a:solidFill>
              </a:rPr>
              <a:t> </a:t>
            </a:r>
            <a:r>
              <a:rPr lang="en-US" sz="4000" b="1" dirty="0" smtClean="0">
                <a:solidFill>
                  <a:srgbClr val="800000"/>
                </a:solidFill>
              </a:rPr>
              <a:t>o </a:t>
            </a:r>
            <a:r>
              <a:rPr lang="en-US" sz="4000" b="1" dirty="0" err="1" smtClean="0">
                <a:solidFill>
                  <a:srgbClr val="800000"/>
                </a:solidFill>
              </a:rPr>
              <a:t>povo</a:t>
            </a:r>
            <a:r>
              <a:rPr lang="en-US" sz="4000" b="1" dirty="0" smtClean="0">
                <a:solidFill>
                  <a:srgbClr val="800000"/>
                </a:solidFill>
              </a:rPr>
              <a:t> do </a:t>
            </a:r>
            <a:r>
              <a:rPr lang="en-US" sz="4000" b="1" dirty="0" err="1" smtClean="0">
                <a:solidFill>
                  <a:srgbClr val="800000"/>
                </a:solidFill>
              </a:rPr>
              <a:t>Sudoeste</a:t>
            </a:r>
            <a:r>
              <a:rPr lang="en-US" sz="4000" b="1" dirty="0" smtClean="0">
                <a:solidFill>
                  <a:srgbClr val="800000"/>
                </a:solidFill>
              </a:rPr>
              <a:t>?”</a:t>
            </a:r>
            <a:endParaRPr lang="en-US" sz="40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71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335700"/>
            <a:ext cx="6508377" cy="1143000"/>
          </a:xfrm>
        </p:spPr>
        <p:txBody>
          <a:bodyPr/>
          <a:lstStyle/>
          <a:p>
            <a:r>
              <a:rPr lang="en-US" dirty="0" smtClean="0"/>
              <a:t>SUDOESTE 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"Melhorar </a:t>
            </a:r>
            <a:r>
              <a:rPr lang="pt-BR" sz="2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 qualidade de vida no Sudoeste do Paraná, garantindo que 60% dos municípios atinjam alto índice de </a:t>
            </a:r>
            <a:r>
              <a:rPr lang="pt-BR" sz="2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desenvolvimento”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sz="2000" dirty="0" smtClean="0"/>
              <a:t>* 60% dos municípios da região devem atingir alto IFDM até 2020 (acima de 0,800).</a:t>
            </a:r>
            <a:endParaRPr lang="en-US" sz="20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33393" r="3339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4029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Eixos</a:t>
            </a:r>
            <a:r>
              <a:rPr lang="en-US" dirty="0" smtClean="0"/>
              <a:t> </a:t>
            </a:r>
            <a:r>
              <a:rPr lang="en-US" dirty="0" err="1" smtClean="0"/>
              <a:t>estruturantes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36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Vocações</a:t>
            </a:r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Econômicas</a:t>
            </a:r>
            <a:endParaRPr lang="en-US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199" y="1920450"/>
            <a:ext cx="8400827" cy="4474818"/>
          </a:xfrm>
        </p:spPr>
        <p:txBody>
          <a:bodyPr>
            <a:normAutofit/>
          </a:bodyPr>
          <a:lstStyle/>
          <a:p>
            <a:pPr lvl="0"/>
            <a:r>
              <a:rPr lang="pt-BR" sz="2800" dirty="0" smtClean="0"/>
              <a:t>Capacita</a:t>
            </a:r>
            <a:r>
              <a:rPr lang="pt-BR" sz="2800" dirty="0"/>
              <a:t>r</a:t>
            </a:r>
            <a:r>
              <a:rPr lang="pt-BR" sz="2800" dirty="0" smtClean="0"/>
              <a:t> empresários e trabalhadores para elevar a qualidade da produção e renda</a:t>
            </a:r>
          </a:p>
          <a:p>
            <a:pPr lvl="0"/>
            <a:r>
              <a:rPr lang="pt-BR" sz="2800" dirty="0" smtClean="0"/>
              <a:t>Estimular a adoção da tecnologia e inovação para inserção competitiva do Sudoeste no mercado</a:t>
            </a:r>
          </a:p>
        </p:txBody>
      </p:sp>
    </p:spTree>
    <p:extLst>
      <p:ext uri="{BB962C8B-B14F-4D97-AF65-F5344CB8AC3E}">
        <p14:creationId xmlns:p14="http://schemas.microsoft.com/office/powerpoint/2010/main" val="389070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Cultura</a:t>
            </a:r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e </a:t>
            </a:r>
            <a:r>
              <a:rPr lang="en-US" sz="4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Desenvolvimento</a:t>
            </a:r>
            <a:endParaRPr lang="en-US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48626"/>
            <a:ext cx="8400827" cy="4785857"/>
          </a:xfrm>
        </p:spPr>
        <p:txBody>
          <a:bodyPr>
            <a:normAutofit/>
          </a:bodyPr>
          <a:lstStyle/>
          <a:p>
            <a:pPr lvl="0"/>
            <a:r>
              <a:rPr lang="pt-BR" sz="2800" dirty="0" smtClean="0"/>
              <a:t>Incorporação da cultura regional para agregação de valor à produção</a:t>
            </a:r>
          </a:p>
          <a:p>
            <a:pPr lvl="0"/>
            <a:r>
              <a:rPr lang="pt-BR" sz="2800" dirty="0" smtClean="0"/>
              <a:t>Valorização das manifestações culturais para viabilizar atividades produtivas</a:t>
            </a:r>
          </a:p>
          <a:p>
            <a:r>
              <a:rPr lang="pt-BR" sz="2800" dirty="0" smtClean="0"/>
              <a:t>Incentivar a Cultura Empreendedora por meio da educação </a:t>
            </a:r>
          </a:p>
          <a:p>
            <a:r>
              <a:rPr lang="pt-BR" sz="2800" dirty="0" smtClean="0"/>
              <a:t>Desenvolver e oportunizar a inserção de novas lideranças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57137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Infraestrutura</a:t>
            </a:r>
            <a:endParaRPr lang="en-US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sz="2800" dirty="0" smtClean="0"/>
              <a:t>Definir o modelo da matriz logística para o Sudoeste</a:t>
            </a:r>
          </a:p>
          <a:p>
            <a:pPr lvl="0"/>
            <a:r>
              <a:rPr lang="pt-BR" sz="2800" dirty="0" smtClean="0"/>
              <a:t>Incentivar a criação de uma matriz regional para o planejamento </a:t>
            </a:r>
            <a:r>
              <a:rPr lang="pt-BR" sz="2800" dirty="0"/>
              <a:t>urbano</a:t>
            </a:r>
          </a:p>
          <a:p>
            <a:pPr lvl="1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02102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Sociedade</a:t>
            </a:r>
            <a:endParaRPr lang="en-US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82452"/>
            <a:ext cx="8400827" cy="5352976"/>
          </a:xfrm>
        </p:spPr>
        <p:txBody>
          <a:bodyPr>
            <a:noAutofit/>
          </a:bodyPr>
          <a:lstStyle/>
          <a:p>
            <a:pPr lvl="0"/>
            <a:r>
              <a:rPr lang="pt-BR" sz="2600" dirty="0" smtClean="0"/>
              <a:t>Estimular estratégias que promovam a melhoria do IDEB nos municípios</a:t>
            </a:r>
          </a:p>
          <a:p>
            <a:pPr lvl="0"/>
            <a:r>
              <a:rPr lang="pt-BR" sz="2600" dirty="0" smtClean="0"/>
              <a:t>Estimular a adoção da "Gestão Plena" da Saúde nos municípios do Sudoeste</a:t>
            </a:r>
            <a:endParaRPr lang="pt-BR" sz="2600" dirty="0"/>
          </a:p>
          <a:p>
            <a:pPr lvl="0"/>
            <a:r>
              <a:rPr lang="pt-BR" sz="2600" dirty="0" smtClean="0"/>
              <a:t>Fomentar práticas de desenvolvimento sustentável na região, com ênfase no saneamento e tratamento de resíduos</a:t>
            </a:r>
            <a:endParaRPr lang="pt-BR" sz="2600" dirty="0"/>
          </a:p>
          <a:p>
            <a:r>
              <a:rPr lang="pt-BR" sz="2600" dirty="0" smtClean="0"/>
              <a:t>Elevar a qualidade da </a:t>
            </a:r>
            <a:r>
              <a:rPr lang="pt-BR" sz="2600" dirty="0"/>
              <a:t>gestão </a:t>
            </a:r>
            <a:r>
              <a:rPr lang="pt-BR" sz="2600" dirty="0" smtClean="0"/>
              <a:t>pública dos municípios</a:t>
            </a:r>
          </a:p>
          <a:p>
            <a:pPr lvl="0"/>
            <a:r>
              <a:rPr lang="pt-BR" sz="2600" dirty="0"/>
              <a:t>Incentivar </a:t>
            </a:r>
            <a:r>
              <a:rPr lang="pt-BR" sz="2600" dirty="0" smtClean="0"/>
              <a:t>o desenvolvimento de </a:t>
            </a:r>
            <a:r>
              <a:rPr lang="pt-BR" sz="2600" dirty="0"/>
              <a:t>um ambiente legal </a:t>
            </a:r>
            <a:r>
              <a:rPr lang="pt-BR" sz="2600" dirty="0" smtClean="0"/>
              <a:t>favorável aos negócios</a:t>
            </a:r>
            <a:endParaRPr lang="pt-BR" sz="2600" dirty="0"/>
          </a:p>
          <a:p>
            <a:r>
              <a:rPr lang="pt-BR" sz="2600" dirty="0" smtClean="0"/>
              <a:t>Ampliar as relações do Sudoeste com suas fronteiras</a:t>
            </a:r>
            <a:endParaRPr lang="pt-BR" sz="2600" dirty="0"/>
          </a:p>
          <a:p>
            <a:pPr lvl="0"/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200925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PROXIMAS ETAPAS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26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Próximas</a:t>
            </a:r>
            <a:r>
              <a:rPr lang="en-US" dirty="0" smtClean="0"/>
              <a:t> </a:t>
            </a:r>
            <a:r>
              <a:rPr lang="en-US" dirty="0" err="1" smtClean="0"/>
              <a:t>Grandes</a:t>
            </a:r>
            <a:r>
              <a:rPr lang="en-US" dirty="0" smtClean="0"/>
              <a:t> </a:t>
            </a:r>
            <a:r>
              <a:rPr lang="en-US" dirty="0" err="1" smtClean="0"/>
              <a:t>Etapas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sz="2800" dirty="0" smtClean="0"/>
              <a:t>Estratégias e priorizações (como vamos alcançar os nossos objetivos);</a:t>
            </a:r>
          </a:p>
          <a:p>
            <a:pPr marL="0" lvl="0" indent="0">
              <a:buNone/>
            </a:pPr>
            <a:r>
              <a:rPr lang="pt-BR" sz="2800" dirty="0" smtClean="0"/>
              <a:t> </a:t>
            </a:r>
          </a:p>
          <a:p>
            <a:pPr lvl="0"/>
            <a:r>
              <a:rPr lang="pt-BR" sz="2800" dirty="0" smtClean="0"/>
              <a:t>Implementação (ações estratégicas);</a:t>
            </a:r>
          </a:p>
          <a:p>
            <a:pPr marL="0" lvl="0" indent="0">
              <a:buNone/>
            </a:pPr>
            <a:endParaRPr lang="pt-BR" sz="2800" dirty="0" smtClean="0"/>
          </a:p>
          <a:p>
            <a:pPr lvl="0"/>
            <a:r>
              <a:rPr lang="pt-BR" sz="2800" dirty="0" smtClean="0"/>
              <a:t>Controle e monitoramento (alcançamos os nossos objetivos?).</a:t>
            </a:r>
          </a:p>
        </p:txBody>
      </p:sp>
    </p:spTree>
    <p:extLst>
      <p:ext uri="{BB962C8B-B14F-4D97-AF65-F5344CB8AC3E}">
        <p14:creationId xmlns:p14="http://schemas.microsoft.com/office/powerpoint/2010/main" val="218416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50920" y="128599"/>
            <a:ext cx="4966446" cy="866075"/>
          </a:xfrm>
        </p:spPr>
        <p:txBody>
          <a:bodyPr/>
          <a:lstStyle/>
          <a:p>
            <a:r>
              <a:rPr lang="en-US" dirty="0" smtClean="0"/>
              <a:t>OBJETIVO - </a:t>
            </a:r>
            <a:r>
              <a:rPr lang="en-US" dirty="0" smtClean="0"/>
              <a:t>PDRI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75352" y="1460850"/>
            <a:ext cx="6693872" cy="1473696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CONTRIBUIR PARA A </a:t>
            </a:r>
            <a:r>
              <a:rPr lang="pt-BR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PROMOÇÃO </a:t>
            </a:r>
            <a:r>
              <a:rPr lang="pt-BR" sz="28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DO </a:t>
            </a:r>
            <a:r>
              <a:rPr lang="pt-BR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DESENVOLVIMENTO </a:t>
            </a:r>
            <a:r>
              <a:rPr lang="pt-BR" sz="28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INTEGRADO DO SUDOESTE DO </a:t>
            </a:r>
            <a:r>
              <a:rPr lang="pt-BR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PARANÁ</a:t>
            </a:r>
          </a:p>
        </p:txBody>
      </p:sp>
      <p:sp>
        <p:nvSpPr>
          <p:cNvPr id="6" name="Text Placeholder 4"/>
          <p:cNvSpPr txBox="1">
            <a:spLocks/>
          </p:cNvSpPr>
          <p:nvPr/>
        </p:nvSpPr>
        <p:spPr>
          <a:xfrm>
            <a:off x="471714" y="3123319"/>
            <a:ext cx="7097510" cy="341505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just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just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just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just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/>
              <a:buChar char="•"/>
            </a:pPr>
            <a:r>
              <a:rPr lang="pt-BR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Estimular o debate sobre temas relacionados ao </a:t>
            </a:r>
            <a:r>
              <a:rPr lang="pt-BR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desenvolvimento </a:t>
            </a:r>
            <a:r>
              <a:rPr lang="pt-BR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econômico, social e ambiental do Sudoeste do Paraná</a:t>
            </a:r>
            <a:r>
              <a:rPr lang="pt-BR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.</a:t>
            </a:r>
          </a:p>
          <a:p>
            <a:pPr marL="342900" indent="-342900" algn="just">
              <a:buFont typeface="Arial"/>
              <a:buChar char="•"/>
            </a:pPr>
            <a:endParaRPr lang="pt-BR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pPr marL="342900" indent="-342900" algn="just">
              <a:buFont typeface="Arial"/>
              <a:buChar char="•"/>
            </a:pPr>
            <a:r>
              <a:rPr lang="pt-BR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Promover o resgate e reformulação de </a:t>
            </a:r>
            <a:r>
              <a:rPr lang="pt-BR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ideias, projetos e ações</a:t>
            </a:r>
            <a:r>
              <a:rPr lang="pt-BR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que conduzam a efetivas transformações segundo as perspectivas e anseios da região.</a:t>
            </a:r>
            <a:br>
              <a:rPr lang="pt-BR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endParaRPr lang="pt-BR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49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 smtClean="0"/>
              <a:t>Estas 2013/214</a:t>
            </a: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pt-BR" dirty="0"/>
              <a:t>Captação de recursos </a:t>
            </a:r>
            <a:r>
              <a:rPr lang="pt-BR" dirty="0" smtClean="0"/>
              <a:t>financeiros </a:t>
            </a:r>
            <a:r>
              <a:rPr lang="pt-BR" dirty="0"/>
              <a:t>para custear as despesas da gestão </a:t>
            </a:r>
            <a:r>
              <a:rPr lang="pt-BR" dirty="0" smtClean="0"/>
              <a:t>2013/14 – em andamento;</a:t>
            </a:r>
          </a:p>
          <a:p>
            <a:r>
              <a:rPr lang="pt-BR" dirty="0"/>
              <a:t>Assegurar a existência de um </a:t>
            </a:r>
            <a:r>
              <a:rPr lang="pt-BR" b="1" dirty="0"/>
              <a:t>corpo técnico</a:t>
            </a:r>
            <a:r>
              <a:rPr lang="pt-BR" dirty="0"/>
              <a:t>, interno </a:t>
            </a:r>
            <a:r>
              <a:rPr lang="pt-BR" dirty="0" smtClean="0"/>
              <a:t>e/ou </a:t>
            </a:r>
            <a:r>
              <a:rPr lang="pt-BR" dirty="0"/>
              <a:t>externo, cujo papel será de </a:t>
            </a:r>
            <a:r>
              <a:rPr lang="pt-BR" dirty="0" smtClean="0"/>
              <a:t>estimular,  </a:t>
            </a:r>
            <a:r>
              <a:rPr lang="pt-BR" dirty="0"/>
              <a:t>o andamento do processo (não das ações</a:t>
            </a:r>
            <a:r>
              <a:rPr lang="pt-BR" dirty="0" smtClean="0"/>
              <a:t>);</a:t>
            </a:r>
            <a:endParaRPr lang="en-US" dirty="0"/>
          </a:p>
          <a:p>
            <a:r>
              <a:rPr lang="pt-BR" dirty="0"/>
              <a:t>Criar um </a:t>
            </a:r>
            <a:r>
              <a:rPr lang="pt-BR" b="1" dirty="0"/>
              <a:t>grupo para monitoramento</a:t>
            </a:r>
            <a:r>
              <a:rPr lang="pt-BR" dirty="0"/>
              <a:t> dos avanços do </a:t>
            </a:r>
            <a:r>
              <a:rPr lang="pt-BR" dirty="0" smtClean="0"/>
              <a:t>PDRI</a:t>
            </a:r>
            <a:r>
              <a:rPr lang="pt-BR" dirty="0"/>
              <a:t>, que terá um caráter deliberativo de apoio e animação do </a:t>
            </a:r>
            <a:r>
              <a:rPr lang="pt-BR" dirty="0" smtClean="0"/>
              <a:t>processo;</a:t>
            </a:r>
            <a:endParaRPr lang="pt-BR" dirty="0"/>
          </a:p>
          <a:p>
            <a:pPr lvl="0"/>
            <a:r>
              <a:rPr lang="pt-BR" dirty="0"/>
              <a:t>Construir a </a:t>
            </a:r>
            <a:r>
              <a:rPr lang="pt-BR" b="1" dirty="0"/>
              <a:t>Matriz</a:t>
            </a:r>
            <a:r>
              <a:rPr lang="pt-BR" dirty="0"/>
              <a:t> de Programas, Projetos e Ações emanados do </a:t>
            </a:r>
            <a:r>
              <a:rPr lang="pt-BR" b="1" dirty="0"/>
              <a:t>PDRI</a:t>
            </a:r>
            <a:r>
              <a:rPr lang="pt-BR" dirty="0"/>
              <a:t>, com o objetivo de definir em quais iniciativas cada instituição contribuirá e promover o seu engajamento no processo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40301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será preciso para o </a:t>
            </a:r>
            <a:r>
              <a:rPr lang="pt-BR" dirty="0" smtClean="0"/>
              <a:t>PDRI </a:t>
            </a:r>
            <a:r>
              <a:rPr lang="pt-BR" dirty="0" smtClean="0"/>
              <a:t>dar certo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Definir quais são as prioridades para o Sudoeste</a:t>
            </a:r>
          </a:p>
          <a:p>
            <a:r>
              <a:rPr lang="pt-BR" sz="2800" dirty="0" smtClean="0"/>
              <a:t>Envolvimento dos Prefeitos, via AMSOP</a:t>
            </a:r>
          </a:p>
          <a:p>
            <a:r>
              <a:rPr lang="pt-BR" sz="2800" dirty="0" smtClean="0"/>
              <a:t>Capacitação das equipes na gestão pública</a:t>
            </a:r>
          </a:p>
          <a:p>
            <a:r>
              <a:rPr lang="pt-BR" sz="2800" dirty="0" smtClean="0"/>
              <a:t>Participação e interação da iniciativa privada</a:t>
            </a:r>
          </a:p>
          <a:p>
            <a:r>
              <a:rPr lang="pt-BR" sz="2800" dirty="0" smtClean="0"/>
              <a:t>Articular as forças regionais 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17070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979713"/>
            <a:ext cx="5458967" cy="214085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ESENVOLVIMENTO EGIONAL NTEGRADO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34773" y="1005112"/>
            <a:ext cx="983343" cy="21408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solidFill>
                  <a:srgbClr val="990000"/>
                </a:solidFill>
              </a:rPr>
              <a:t>D</a:t>
            </a:r>
          </a:p>
          <a:p>
            <a:pPr algn="ctr"/>
            <a:r>
              <a:rPr lang="en-US" b="1" dirty="0" smtClean="0">
                <a:solidFill>
                  <a:srgbClr val="990000"/>
                </a:solidFill>
              </a:rPr>
              <a:t>R</a:t>
            </a:r>
          </a:p>
          <a:p>
            <a:pPr algn="ctr"/>
            <a:r>
              <a:rPr lang="en-US" b="1" dirty="0" smtClean="0">
                <a:solidFill>
                  <a:srgbClr val="990000"/>
                </a:solidFill>
              </a:rPr>
              <a:t>I</a:t>
            </a:r>
            <a:endParaRPr lang="en-US" b="1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33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</a:t>
            </a:r>
            <a:r>
              <a:rPr lang="pt-BR" dirty="0" smtClean="0"/>
              <a:t>PDRI </a:t>
            </a:r>
            <a:r>
              <a:rPr lang="pt-BR" dirty="0" smtClean="0"/>
              <a:t>- SUDOESTE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122" y="1494976"/>
            <a:ext cx="8400827" cy="4534737"/>
          </a:xfrm>
        </p:spPr>
        <p:txBody>
          <a:bodyPr>
            <a:normAutofit/>
          </a:bodyPr>
          <a:lstStyle/>
          <a:p>
            <a:r>
              <a:rPr lang="pt-BR" sz="2800" dirty="0" smtClean="0"/>
              <a:t>Perspectiva de tempo: </a:t>
            </a:r>
            <a:r>
              <a:rPr lang="pt-BR" sz="2800" b="1" dirty="0" smtClean="0"/>
              <a:t>médio </a:t>
            </a:r>
            <a:r>
              <a:rPr lang="pt-BR" sz="2800" b="1" dirty="0"/>
              <a:t>a longo </a:t>
            </a:r>
            <a:r>
              <a:rPr lang="pt-BR" sz="2800" b="1" dirty="0" smtClean="0"/>
              <a:t>prazo</a:t>
            </a:r>
            <a:endParaRPr lang="pt-BR" sz="2800" dirty="0" smtClean="0"/>
          </a:p>
          <a:p>
            <a:r>
              <a:rPr lang="pt-BR" sz="2800" dirty="0"/>
              <a:t>O</a:t>
            </a:r>
            <a:r>
              <a:rPr lang="pt-BR" sz="2800" dirty="0" smtClean="0"/>
              <a:t> foco está na </a:t>
            </a:r>
            <a:r>
              <a:rPr lang="pt-BR" sz="2800" b="1" dirty="0" smtClean="0"/>
              <a:t>solução de </a:t>
            </a:r>
            <a:r>
              <a:rPr lang="pt-BR" sz="2800" b="1" dirty="0"/>
              <a:t>problemas ou oportunidades regionais </a:t>
            </a:r>
            <a:r>
              <a:rPr lang="pt-BR" sz="2800" b="1" dirty="0" smtClean="0"/>
              <a:t>específicas</a:t>
            </a:r>
            <a:endParaRPr lang="pt-BR" sz="2800" dirty="0" smtClean="0"/>
          </a:p>
          <a:p>
            <a:r>
              <a:rPr lang="pt-BR" sz="2800" dirty="0"/>
              <a:t>B</a:t>
            </a:r>
            <a:r>
              <a:rPr lang="pt-BR" sz="2800" dirty="0" smtClean="0"/>
              <a:t>usca </a:t>
            </a:r>
            <a:r>
              <a:rPr lang="pt-BR" sz="2800" dirty="0"/>
              <a:t>desenvolver uma </a:t>
            </a:r>
            <a:r>
              <a:rPr lang="pt-BR" sz="2800" b="1" dirty="0"/>
              <a:t>estratégia orientada e única</a:t>
            </a:r>
            <a:r>
              <a:rPr lang="pt-BR" sz="2800" dirty="0"/>
              <a:t> para </a:t>
            </a:r>
            <a:r>
              <a:rPr lang="pt-BR" sz="2800" dirty="0" smtClean="0"/>
              <a:t>implementação</a:t>
            </a:r>
            <a:endParaRPr lang="pt-BR" sz="2800" dirty="0"/>
          </a:p>
          <a:p>
            <a:r>
              <a:rPr lang="pt-BR" sz="2800" dirty="0"/>
              <a:t>D</a:t>
            </a:r>
            <a:r>
              <a:rPr lang="pt-BR" sz="2800" dirty="0" smtClean="0"/>
              <a:t>eve servir </a:t>
            </a:r>
            <a:r>
              <a:rPr lang="pt-BR" sz="2800" dirty="0"/>
              <a:t>de base </a:t>
            </a:r>
            <a:r>
              <a:rPr lang="pt-BR" sz="2800" dirty="0" smtClean="0"/>
              <a:t>para </a:t>
            </a:r>
            <a:r>
              <a:rPr lang="pt-BR" sz="2800" b="1" dirty="0" smtClean="0"/>
              <a:t>grandes questões</a:t>
            </a:r>
            <a:r>
              <a:rPr lang="pt-BR" sz="2800" dirty="0" smtClean="0"/>
              <a:t> onde </a:t>
            </a:r>
            <a:r>
              <a:rPr lang="pt-BR" sz="2800" dirty="0"/>
              <a:t>as estruturas de </a:t>
            </a:r>
            <a:r>
              <a:rPr lang="pt-BR" sz="2800" dirty="0" smtClean="0"/>
              <a:t>decisão adequadas não estejam alinhadas</a:t>
            </a:r>
            <a:endParaRPr lang="pt-BR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0592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ATUAÇÃO </a:t>
            </a:r>
            <a:r>
              <a:rPr lang="en-US" smtClean="0"/>
              <a:t>DRI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pt-BR" sz="11200" dirty="0" smtClean="0"/>
              <a:t>Um </a:t>
            </a:r>
            <a:r>
              <a:rPr lang="pt-BR" sz="11200" dirty="0"/>
              <a:t>problema central do desenvolvimento regional é o </a:t>
            </a:r>
            <a:r>
              <a:rPr lang="pt-BR" sz="11200" b="1" dirty="0"/>
              <a:t>desperdício de possibilidades</a:t>
            </a:r>
            <a:r>
              <a:rPr lang="pt-BR" sz="11200" dirty="0"/>
              <a:t> </a:t>
            </a:r>
            <a:r>
              <a:rPr lang="pt-BR" sz="11200" dirty="0" smtClean="0"/>
              <a:t>por </a:t>
            </a:r>
            <a:r>
              <a:rPr lang="pt-BR" sz="11200" dirty="0"/>
              <a:t>causa da </a:t>
            </a:r>
            <a:r>
              <a:rPr lang="pt-BR" sz="11200" b="1" dirty="0"/>
              <a:t>falta de integração</a:t>
            </a:r>
            <a:r>
              <a:rPr lang="pt-BR" sz="11200" dirty="0"/>
              <a:t> das diferentes </a:t>
            </a:r>
            <a:r>
              <a:rPr lang="pt-BR" sz="11200" dirty="0" smtClean="0"/>
              <a:t>instituições e projetos</a:t>
            </a:r>
            <a:endParaRPr lang="pt-BR" sz="112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pt-BR" sz="11200"/>
              <a:t>O </a:t>
            </a:r>
            <a:r>
              <a:rPr lang="pt-BR" sz="11200" smtClean="0"/>
              <a:t>DRI </a:t>
            </a:r>
            <a:r>
              <a:rPr lang="pt-BR" sz="11200" dirty="0" smtClean="0"/>
              <a:t>ajuda </a:t>
            </a:r>
            <a:r>
              <a:rPr lang="pt-BR" sz="11200" dirty="0"/>
              <a:t>a </a:t>
            </a:r>
            <a:r>
              <a:rPr lang="pt-BR" sz="11200" b="1" dirty="0"/>
              <a:t>estabelecer prioridades consensuais</a:t>
            </a:r>
            <a:r>
              <a:rPr lang="pt-BR" sz="11200" dirty="0"/>
              <a:t> e </a:t>
            </a:r>
            <a:r>
              <a:rPr lang="pt-BR" sz="11200" dirty="0" smtClean="0"/>
              <a:t>atuar </a:t>
            </a:r>
            <a:r>
              <a:rPr lang="pt-BR" sz="11200" dirty="0"/>
              <a:t>na construção da sinergia e na </a:t>
            </a:r>
            <a:r>
              <a:rPr lang="pt-BR" sz="11200" b="1" dirty="0"/>
              <a:t>obtenção de recursos</a:t>
            </a:r>
            <a:r>
              <a:rPr lang="pt-BR" sz="11200" dirty="0"/>
              <a:t> para </a:t>
            </a:r>
            <a:r>
              <a:rPr lang="pt-BR" sz="11200" dirty="0" smtClean="0"/>
              <a:t>as </a:t>
            </a:r>
            <a:r>
              <a:rPr lang="pt-BR" sz="11200" dirty="0"/>
              <a:t>prioridades estratégicas.</a:t>
            </a:r>
            <a:endParaRPr lang="pt-BR" sz="11200" b="1" baseline="30000" dirty="0"/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pt-BR" sz="8000" b="1" baseline="30000" dirty="0" smtClean="0"/>
              <a:t>Extraído e adaptado de </a:t>
            </a:r>
            <a:r>
              <a:rPr lang="pt-BR" sz="8000" b="1" baseline="30000" dirty="0" err="1" smtClean="0"/>
              <a:t>Integrated</a:t>
            </a:r>
            <a:r>
              <a:rPr lang="pt-BR" sz="8000" b="1" baseline="30000" dirty="0" smtClean="0"/>
              <a:t> Regional </a:t>
            </a:r>
            <a:r>
              <a:rPr lang="pt-BR" sz="8000" b="1" baseline="30000" dirty="0" err="1" smtClean="0"/>
              <a:t>Development</a:t>
            </a:r>
            <a:r>
              <a:rPr lang="pt-BR" sz="8000" b="1" baseline="30000" dirty="0" smtClean="0"/>
              <a:t> </a:t>
            </a:r>
            <a:r>
              <a:rPr lang="pt-BR" sz="8000" b="1" baseline="30000" dirty="0" err="1" smtClean="0"/>
              <a:t>Concepts</a:t>
            </a:r>
            <a:r>
              <a:rPr lang="pt-BR" sz="8000" b="1" baseline="30000" dirty="0" smtClean="0"/>
              <a:t>: A </a:t>
            </a:r>
            <a:r>
              <a:rPr lang="pt-BR" sz="8000" b="1" baseline="30000" dirty="0" err="1" smtClean="0"/>
              <a:t>practical</a:t>
            </a:r>
            <a:r>
              <a:rPr lang="pt-BR" sz="8000" b="1" baseline="30000" dirty="0" smtClean="0"/>
              <a:t> </a:t>
            </a:r>
            <a:r>
              <a:rPr lang="pt-BR" sz="8000" b="1" baseline="30000" dirty="0" err="1" smtClean="0"/>
              <a:t>guide</a:t>
            </a:r>
            <a:r>
              <a:rPr lang="pt-BR" sz="8000" b="1" baseline="30000" dirty="0" smtClean="0"/>
              <a:t> for </a:t>
            </a:r>
            <a:r>
              <a:rPr lang="pt-BR" sz="8000" b="1" baseline="30000" dirty="0" err="1" smtClean="0"/>
              <a:t>the</a:t>
            </a:r>
            <a:r>
              <a:rPr lang="pt-BR" sz="8000" b="1" baseline="30000" dirty="0" smtClean="0"/>
              <a:t> </a:t>
            </a:r>
            <a:r>
              <a:rPr lang="pt-BR" sz="8000" b="1" baseline="30000" dirty="0" err="1" smtClean="0"/>
              <a:t>elaboration</a:t>
            </a:r>
            <a:r>
              <a:rPr lang="pt-BR" sz="8000" b="1" baseline="30000" dirty="0" smtClean="0"/>
              <a:t> </a:t>
            </a:r>
            <a:r>
              <a:rPr lang="pt-BR" sz="8000" b="1" baseline="30000" dirty="0" err="1" smtClean="0"/>
              <a:t>and</a:t>
            </a:r>
            <a:r>
              <a:rPr lang="pt-BR" sz="8000" b="1" baseline="30000" dirty="0" smtClean="0"/>
              <a:t> </a:t>
            </a:r>
            <a:r>
              <a:rPr lang="pt-BR" sz="8000" b="1" baseline="30000" dirty="0" err="1" smtClean="0"/>
              <a:t>implementation</a:t>
            </a:r>
            <a:r>
              <a:rPr lang="pt-BR" sz="8000" b="1" baseline="30000" dirty="0" smtClean="0"/>
              <a:t> </a:t>
            </a:r>
            <a:r>
              <a:rPr lang="pt-BR" sz="8000" b="1" baseline="30000" dirty="0" err="1" smtClean="0"/>
              <a:t>of</a:t>
            </a:r>
            <a:r>
              <a:rPr lang="pt-BR" sz="8000" b="1" baseline="30000" dirty="0" smtClean="0"/>
              <a:t> Regional </a:t>
            </a:r>
            <a:r>
              <a:rPr lang="pt-BR" sz="8000" b="1" baseline="30000" dirty="0" err="1" smtClean="0"/>
              <a:t>Development</a:t>
            </a:r>
            <a:r>
              <a:rPr lang="pt-BR" sz="8000" b="1" baseline="30000" dirty="0" smtClean="0"/>
              <a:t> </a:t>
            </a:r>
            <a:r>
              <a:rPr lang="pt-BR" sz="8000" b="1" baseline="30000" dirty="0" err="1" smtClean="0"/>
              <a:t>Concepts.Silke</a:t>
            </a:r>
            <a:r>
              <a:rPr lang="pt-BR" sz="8000" b="1" baseline="30000" dirty="0" smtClean="0"/>
              <a:t> </a:t>
            </a:r>
            <a:r>
              <a:rPr lang="pt-BR" sz="8000" b="1" baseline="30000" dirty="0" err="1" smtClean="0"/>
              <a:t>Brocks</a:t>
            </a:r>
            <a:r>
              <a:rPr lang="pt-BR" sz="8000" b="1" baseline="30000" dirty="0" smtClean="0"/>
              <a:t>, </a:t>
            </a:r>
            <a:r>
              <a:rPr lang="pt-BR" sz="8000" b="1" baseline="30000" dirty="0" err="1" smtClean="0"/>
              <a:t>Antonia</a:t>
            </a:r>
            <a:r>
              <a:rPr lang="pt-BR" sz="8000" b="1" baseline="30000" dirty="0" smtClean="0"/>
              <a:t> </a:t>
            </a:r>
            <a:r>
              <a:rPr lang="pt-BR" sz="8000" b="1" baseline="30000" dirty="0" err="1" smtClean="0"/>
              <a:t>Schulitz</a:t>
            </a:r>
            <a:r>
              <a:rPr lang="pt-BR" sz="8000" baseline="30000" dirty="0" smtClean="0"/>
              <a:t>. </a:t>
            </a:r>
            <a:r>
              <a:rPr lang="pt-BR" sz="8000" b="1" baseline="30000" dirty="0" err="1" smtClean="0"/>
              <a:t>Brussels</a:t>
            </a:r>
            <a:r>
              <a:rPr lang="pt-BR" sz="8000" b="1" baseline="30000" dirty="0" smtClean="0"/>
              <a:t>, </a:t>
            </a:r>
            <a:r>
              <a:rPr lang="pt-BR" sz="8000" b="1" baseline="30000" dirty="0" err="1" smtClean="0"/>
              <a:t>June</a:t>
            </a:r>
            <a:r>
              <a:rPr lang="pt-BR" sz="8000" b="1" baseline="30000" dirty="0" smtClean="0"/>
              <a:t> 2006</a:t>
            </a:r>
            <a:endParaRPr lang="pt-BR" sz="8000" dirty="0"/>
          </a:p>
        </p:txBody>
      </p:sp>
    </p:spTree>
    <p:extLst>
      <p:ext uri="{BB962C8B-B14F-4D97-AF65-F5344CB8AC3E}">
        <p14:creationId xmlns:p14="http://schemas.microsoft.com/office/powerpoint/2010/main" val="409482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ANÁLISE - SUDOESTE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37776"/>
            <a:ext cx="8400827" cy="5224377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PESQUISA E AVALIAÇÃO QUALITATIVA</a:t>
            </a:r>
          </a:p>
          <a:p>
            <a:pPr lvl="1">
              <a:lnSpc>
                <a:spcPct val="110000"/>
              </a:lnSpc>
            </a:pPr>
            <a:r>
              <a:rPr lang="pt-BR" dirty="0" smtClean="0"/>
              <a:t>Pesquisa junto às lideranças do Sudoeste</a:t>
            </a:r>
          </a:p>
          <a:p>
            <a:pPr lvl="1">
              <a:lnSpc>
                <a:spcPct val="110000"/>
              </a:lnSpc>
            </a:pPr>
            <a:r>
              <a:rPr lang="pt-BR" dirty="0" smtClean="0"/>
              <a:t>Avaliação sobre as dimensões</a:t>
            </a:r>
          </a:p>
          <a:p>
            <a:pPr lvl="4">
              <a:lnSpc>
                <a:spcPct val="130000"/>
              </a:lnSpc>
            </a:pPr>
            <a:r>
              <a:rPr lang="pt-BR" dirty="0" smtClean="0"/>
              <a:t>Econômica</a:t>
            </a:r>
          </a:p>
          <a:p>
            <a:pPr lvl="4">
              <a:lnSpc>
                <a:spcPct val="130000"/>
              </a:lnSpc>
            </a:pPr>
            <a:r>
              <a:rPr lang="pt-BR" dirty="0" smtClean="0"/>
              <a:t>Social</a:t>
            </a:r>
          </a:p>
          <a:p>
            <a:pPr lvl="4">
              <a:lnSpc>
                <a:spcPct val="130000"/>
              </a:lnSpc>
            </a:pPr>
            <a:r>
              <a:rPr lang="pt-BR" dirty="0" smtClean="0"/>
              <a:t>Ambiental</a:t>
            </a:r>
          </a:p>
          <a:p>
            <a:pPr lvl="4">
              <a:lnSpc>
                <a:spcPct val="130000"/>
              </a:lnSpc>
            </a:pPr>
            <a:r>
              <a:rPr lang="pt-BR" dirty="0" smtClean="0"/>
              <a:t>Institucional</a:t>
            </a:r>
          </a:p>
          <a:p>
            <a:pPr lvl="2"/>
            <a:endParaRPr lang="pt-BR" dirty="0" smtClean="0"/>
          </a:p>
          <a:p>
            <a:r>
              <a:rPr lang="pt-BR" dirty="0" smtClean="0"/>
              <a:t>Indicadores de desenvolvimento</a:t>
            </a:r>
          </a:p>
          <a:p>
            <a:pPr lvl="1">
              <a:lnSpc>
                <a:spcPct val="110000"/>
              </a:lnSpc>
            </a:pPr>
            <a:r>
              <a:rPr lang="pt-BR" dirty="0" smtClean="0"/>
              <a:t>IFDM – Índice Firjan de Desenvolvimento Municipal</a:t>
            </a:r>
          </a:p>
          <a:p>
            <a:pPr lvl="1">
              <a:lnSpc>
                <a:spcPct val="110000"/>
              </a:lnSpc>
            </a:pPr>
            <a:r>
              <a:rPr lang="pt-BR" dirty="0" smtClean="0"/>
              <a:t>IFGF – Índice Firjan de Gestão Fiscal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Outros dados relativos ao desenvolvimento do Sudoeste</a:t>
            </a:r>
          </a:p>
        </p:txBody>
      </p:sp>
    </p:spTree>
    <p:extLst>
      <p:ext uri="{BB962C8B-B14F-4D97-AF65-F5344CB8AC3E}">
        <p14:creationId xmlns:p14="http://schemas.microsoft.com/office/powerpoint/2010/main" val="377832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2635250" y="342900"/>
            <a:ext cx="6508750" cy="1143000"/>
          </a:xfrm>
        </p:spPr>
        <p:txBody>
          <a:bodyPr anchor="ctr"/>
          <a:lstStyle/>
          <a:p>
            <a:r>
              <a:rPr lang="en-US" dirty="0" smtClean="0"/>
              <a:t>IFDM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8230507"/>
              </p:ext>
            </p:extLst>
          </p:nvPr>
        </p:nvGraphicFramePr>
        <p:xfrm>
          <a:off x="0" y="1234877"/>
          <a:ext cx="9144001" cy="5520064"/>
        </p:xfrm>
        <a:graphic>
          <a:graphicData uri="http://schemas.openxmlformats.org/drawingml/2006/table">
            <a:tbl>
              <a:tblPr/>
              <a:tblGrid>
                <a:gridCol w="934528"/>
                <a:gridCol w="934528"/>
                <a:gridCol w="934528"/>
                <a:gridCol w="2602305"/>
                <a:gridCol w="934528"/>
                <a:gridCol w="934528"/>
                <a:gridCol w="934528"/>
                <a:gridCol w="934528"/>
              </a:tblGrid>
              <a:tr h="177566">
                <a:tc rowSpan="4"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Índice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FIRJAN de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Desenvolvimento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Municipal</a:t>
                      </a:r>
                    </a:p>
                  </a:txBody>
                  <a:tcPr marL="6906" marR="6906" marT="690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PARANÁ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IFDM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CB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Emprego </a:t>
                      </a:r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&amp;</a:t>
                      </a:r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 Renda 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Educação 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Saúde 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</a:tr>
              <a:tr h="11049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PARANÁ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0,8226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CA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0,8022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0,7759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0,8898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</a:tr>
              <a:tr h="11049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Mediana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0,6993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CA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0,4192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0,7721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0,8884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</a:tr>
              <a:tr h="11049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Máximo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0,8731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CA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0,9981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0,9371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</a:tr>
              <a:tr h="11739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2009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Mínimo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0,5034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CA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0,5602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0,6665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</a:tr>
              <a:tr h="11049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Ranking IFDM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98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UF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Ranking </a:t>
                      </a:r>
                      <a:r>
                        <a:rPr lang="is-I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PARANÁ</a:t>
                      </a:r>
                    </a:p>
                    <a:p>
                      <a:pPr algn="ctr" fontAlgn="ctr"/>
                      <a:r>
                        <a:rPr lang="is-I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Ano </a:t>
                      </a:r>
                      <a:r>
                        <a:rPr lang="is-I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2009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IFDM 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CB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Emprego </a:t>
                      </a:r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&amp;</a:t>
                      </a:r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 Renda 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Educação 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Saúde 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Nacional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Estadual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71º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6º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Pato Branco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0,8482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0,8414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0,8439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0,8592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193º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17º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Francisco Beltrão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0,8110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0,6962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0,8221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0,9148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347º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25º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Realeza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0,7817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0,5082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0,8848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0,9520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362º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27º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São João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0,7794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0,6031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0,8432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0,8919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430º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32º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Dois Vizinhos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0,7711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0,6397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0,7957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0,8779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507º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38º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Bom Sucesso do Sul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0,7630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0,5080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0,8200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0,9610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597º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55º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Vitorino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0,7557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0,5238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0,7933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0,9500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701º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63º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Chopinzinho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0,7480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0,4778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0,8596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0,9065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829º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85º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Mariópolis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0,7391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0,5436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0,7865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0,8872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900º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93º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Flor da Serra do Sul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0,7345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0,4805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0,7591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0,9638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976º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104º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Pinhal de São Bento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0,7296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0,3694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0,8243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0,9952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1021º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115º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Barracão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0,7272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0,4751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0,7788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0,9276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1076º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127º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Santa Izabel do Oeste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0,7234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0,4670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0,7658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0,9373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1118º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136º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Marmeleiro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0,7212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0,5026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0,7563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0,9045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1187º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150º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Coronel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Vivida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0,7173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0,5241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0,7453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0,8824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1260º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166º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Enéas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Marques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0,7129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0,4621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0,8010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0,8755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1267º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169º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Nova Prata do Iguaçu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0,7124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0,5213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0,7480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0,8680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1305º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175º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Capanema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0,7106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0,4831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0,7683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0,8805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1346º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184º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Bom Jesus do Sul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0,7080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0,3704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0,7817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0,9720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1356º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185º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Boa Esperança do Iguaçu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0,7073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0,5184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0,8071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0,7965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1403º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191º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Salgado Filho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0,7044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0,4533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0,7434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0,9166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66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2635250" y="342900"/>
            <a:ext cx="6508750" cy="1143000"/>
          </a:xfrm>
        </p:spPr>
        <p:txBody>
          <a:bodyPr anchor="ctr"/>
          <a:lstStyle/>
          <a:p>
            <a:r>
              <a:rPr lang="en-US" dirty="0" smtClean="0"/>
              <a:t>IFDM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7039373"/>
              </p:ext>
            </p:extLst>
          </p:nvPr>
        </p:nvGraphicFramePr>
        <p:xfrm>
          <a:off x="0" y="1234877"/>
          <a:ext cx="9144001" cy="5520064"/>
        </p:xfrm>
        <a:graphic>
          <a:graphicData uri="http://schemas.openxmlformats.org/drawingml/2006/table">
            <a:tbl>
              <a:tblPr/>
              <a:tblGrid>
                <a:gridCol w="934528"/>
                <a:gridCol w="934528"/>
                <a:gridCol w="934528"/>
                <a:gridCol w="2602305"/>
                <a:gridCol w="934528"/>
                <a:gridCol w="934528"/>
                <a:gridCol w="934528"/>
                <a:gridCol w="934528"/>
              </a:tblGrid>
              <a:tr h="177566">
                <a:tc rowSpan="4"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Índice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FIRJAN de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Desenvolvimento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Municipal</a:t>
                      </a:r>
                    </a:p>
                  </a:txBody>
                  <a:tcPr marL="6906" marR="6906" marT="690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PARANÁ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IFDM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CB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Emprego </a:t>
                      </a:r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&amp;</a:t>
                      </a:r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 Renda 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Educação 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Saúde 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</a:tr>
              <a:tr h="11049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PARANÁ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0,8226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CA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0,8022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0,7759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0,8898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</a:tr>
              <a:tr h="11049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Mediana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0,6993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CA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0,4192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0,7721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0,8884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</a:tr>
              <a:tr h="11049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Máximo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0,8731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CA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0,9981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0,9371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</a:tr>
              <a:tr h="11739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2009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Mínimo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0,5034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CA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0,5602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0,6665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</a:tr>
              <a:tr h="11049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Ranking IFDM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98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UF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Ranking </a:t>
                      </a:r>
                      <a:r>
                        <a:rPr lang="is-I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PARANÁ</a:t>
                      </a:r>
                    </a:p>
                    <a:p>
                      <a:pPr algn="ctr" fontAlgn="ctr"/>
                      <a:r>
                        <a:rPr lang="is-I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Ano </a:t>
                      </a:r>
                      <a:r>
                        <a:rPr lang="is-I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2009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IFDM 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CB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Emprego </a:t>
                      </a:r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&amp;</a:t>
                      </a:r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 Renda 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Educação 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Saúde 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Nacional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Estadual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1414º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192º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Verê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0,7040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0,4217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0,8142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0,8761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1572º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205º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Cruzeiro do Iguaçu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0,6959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0,4621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0,8009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0,8248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1725º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234º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Honório Serpa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0,6890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0,3853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0,7300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0,9518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1831º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247º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Nova Esperança do Sudoeste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0,6840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0,3685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0,7148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0,9688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1850º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249º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Sulina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0,6833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0,5322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0,6608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0,8568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1922º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265º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Renascença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0,6803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0,3882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0,7644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0,8884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1926º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266º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Pranchita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0,6802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0,3904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0,7797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0,8705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1941º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267º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São Jorge d'Oeste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0,6797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0,3989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0,7685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0,8716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2013º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277º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Planalto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0,6759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0,4000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0,8103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0,8174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2092º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284º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Bela Vista da Caroba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0,6723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0,3477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0,7144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0,9547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2269º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300º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Salto do Lontra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0,6632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0,3387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0,7698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0,8811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2406º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314º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Manfrinópolis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0,6572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0,4225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0,6996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0,8496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2432º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317º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Santo Antônio do Sudoeste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0,6557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0,4055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0,7377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0,8240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2449º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319º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Ampére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0,6549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0,3909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0,7528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0,8211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2457º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320º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Pérola d'Oeste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0,6547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0,3743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0,7518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0,8380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2477º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322º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Clevelândia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0,6535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0,3590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0,6925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0,9092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2622º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332º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Mangueirinha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0,6464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0,3990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0,6992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0,8411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2827º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343º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Palmas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0,6364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0,3843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0,6985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0,8264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2852º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346º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Itapejara d'Oeste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0,6353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0,4080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0,7237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0,7742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3106º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369º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Coronel Domingos Soares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0,6220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0,3955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0,6379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0,8324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358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4306º</a:t>
                      </a:r>
                    </a:p>
                  </a:txBody>
                  <a:tcPr marL="6906" marR="6906" marT="6906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393º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Saudade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do Iguaçu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0,5580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0,0000</a:t>
                      </a:r>
                    </a:p>
                  </a:txBody>
                  <a:tcPr marL="6906" marR="6906" marT="690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0,7491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0,9248</a:t>
                      </a:r>
                    </a:p>
                  </a:txBody>
                  <a:tcPr marL="6906" marR="6906" marT="690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17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2635250" y="342900"/>
            <a:ext cx="6508750" cy="1143000"/>
          </a:xfrm>
        </p:spPr>
        <p:txBody>
          <a:bodyPr anchor="ctr"/>
          <a:lstStyle/>
          <a:p>
            <a:r>
              <a:rPr lang="en-US" dirty="0" smtClean="0"/>
              <a:t>IFGF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613607"/>
              </p:ext>
            </p:extLst>
          </p:nvPr>
        </p:nvGraphicFramePr>
        <p:xfrm>
          <a:off x="0" y="1292987"/>
          <a:ext cx="9143997" cy="5479480"/>
        </p:xfrm>
        <a:graphic>
          <a:graphicData uri="http://schemas.openxmlformats.org/drawingml/2006/table">
            <a:tbl>
              <a:tblPr/>
              <a:tblGrid>
                <a:gridCol w="769896"/>
                <a:gridCol w="769896"/>
                <a:gridCol w="769896"/>
                <a:gridCol w="2214933"/>
                <a:gridCol w="769896"/>
                <a:gridCol w="769896"/>
                <a:gridCol w="769896"/>
                <a:gridCol w="769896"/>
                <a:gridCol w="769896"/>
                <a:gridCol w="769896"/>
              </a:tblGrid>
              <a:tr h="178832"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Índice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FIRJAN de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Gestão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Fiscal           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PARANÁ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IFGF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CB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Receita Própria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Pessoal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Invest.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Trebuchet MS"/>
                      </a:endParaRP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Liquidez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Custo da Dívida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</a:tr>
              <a:tr h="11445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Média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0,5413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CA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0,2643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0,6705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0,5831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0,5892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0,6714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</a:tr>
              <a:tr h="11445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Mediana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0,5447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CA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0,2111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0,6635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0,5864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0,7024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0,6742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</a:tr>
              <a:tr h="11445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Máximo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0,8940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CA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</a:tr>
              <a:tr h="12160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2012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Mínimo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0,0975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CA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0,0309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0,0394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</a:tr>
              <a:tr h="11445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Ranking IFGF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98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UF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Ranking </a:t>
                      </a:r>
                      <a:r>
                        <a:rPr lang="is-I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PARANÁ  </a:t>
                      </a:r>
                    </a:p>
                    <a:p>
                      <a:pPr algn="ctr" fontAlgn="ctr"/>
                      <a:r>
                        <a:rPr lang="is-I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Ano </a:t>
                      </a:r>
                      <a:r>
                        <a:rPr lang="is-I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2012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IFGF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CB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Receita Própria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Pessoal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Invest.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Trebuchet MS"/>
                      </a:endParaRP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Liquidez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Custo da Dívida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Nacional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Estadual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207º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10º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Realeza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0,7631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0,2791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0,8403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0,9018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0,8333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301º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16º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Mariópolis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0,7472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0,2313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0,8620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0,8885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0,9688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0,8328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375º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23º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Coronel Vivida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0,7353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0,3597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0,6873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0,9203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0,6766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381º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24º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Francisco Beltrão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0,7349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0,4683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0,8089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0,7869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0,8898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0,7021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569º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36º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Chopinzinho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0,7125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0,2447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0,7912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0,8201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0,9605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0,7882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682º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42º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Renascença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0,7016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0,1340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0,7764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0,8824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0,7321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800º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51º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Pinhal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de São Bento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0,6918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0,0619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0,9189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0,7026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0,9998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0,8810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1005º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56º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Marmeleiro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0,6717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0,3117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0,7512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0,5559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0,8242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1042º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61º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Bom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Jesus do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Sul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0,6677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0,0966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0,7199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0,7068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1071º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64º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Nova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Esperança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do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Sudoeste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0,6653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0,1260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0,6601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0,8043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0,8245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1217º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72º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Pato Branco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0,6539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0,5247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0,8507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0,3326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0,8541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0,7746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1321º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82º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Bom Sucesso do Sul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0,6448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0,1312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0,7588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0,6591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0,7126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1500º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97º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Cruzeiro do Iguaçu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0,6309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0,1975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0,7870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0,6576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0,8552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0,6899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1578º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106º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Coronel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Domingos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Soares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0,6246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0,0887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0,8657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0,8008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0,7042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0,7121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1594º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108º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Boa Esperança do Iguaçu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0,6234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0,0601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0,7534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0,6719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0,9317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0,7958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1625º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111º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Barracão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0,6206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0,2405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0,7309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0,4756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0,7006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1667º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113º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Santa Izabel do Oeste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0,6180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0,3837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0,7102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0,3809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0,6116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1709º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117º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Itapejara d'Oeste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0,6149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0,1647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0,9167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0,3454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0,6884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1756º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119º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Capanema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0,6113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0,2550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0,5779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0,6605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0,8226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0,9023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1874º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128º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Nova Prata do Iguaçu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0,6031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0,2411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0,7853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0,3950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0,5825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1903º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132º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São João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0,6010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0,2246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0,7253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0,4071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0,7067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55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2635250" y="342900"/>
            <a:ext cx="6508750" cy="1143000"/>
          </a:xfrm>
        </p:spPr>
        <p:txBody>
          <a:bodyPr anchor="ctr"/>
          <a:lstStyle/>
          <a:p>
            <a:r>
              <a:rPr lang="en-US" dirty="0" smtClean="0"/>
              <a:t>IFGF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760303"/>
              </p:ext>
            </p:extLst>
          </p:nvPr>
        </p:nvGraphicFramePr>
        <p:xfrm>
          <a:off x="0" y="1292987"/>
          <a:ext cx="9143997" cy="5479480"/>
        </p:xfrm>
        <a:graphic>
          <a:graphicData uri="http://schemas.openxmlformats.org/drawingml/2006/table">
            <a:tbl>
              <a:tblPr/>
              <a:tblGrid>
                <a:gridCol w="769896"/>
                <a:gridCol w="769896"/>
                <a:gridCol w="769896"/>
                <a:gridCol w="2214933"/>
                <a:gridCol w="769896"/>
                <a:gridCol w="769896"/>
                <a:gridCol w="769896"/>
                <a:gridCol w="769896"/>
                <a:gridCol w="769896"/>
                <a:gridCol w="769896"/>
              </a:tblGrid>
              <a:tr h="178832"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Índice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FIRJAN de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Gestão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Fiscal           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PARANÁ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IFGF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CB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Receita Própria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Pessoal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Invest.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Trebuchet MS"/>
                      </a:endParaRP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Liquidez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Custo da Dívida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</a:tr>
              <a:tr h="11445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Média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0,5413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CA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0,2643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0,6705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0,5831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0,5892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0,6714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</a:tr>
              <a:tr h="11445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Mediana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0,5447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CA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0,2111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0,6635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0,5864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0,7024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0,6742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</a:tr>
              <a:tr h="11445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Máximo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0,8940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CA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</a:tr>
              <a:tr h="12160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2012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Mínimo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0,0975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CA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0,0309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0,0394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</a:tr>
              <a:tr h="11445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Ranking IFGF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598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UF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Ranking </a:t>
                      </a:r>
                      <a:r>
                        <a:rPr lang="is-I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PARANÁ  </a:t>
                      </a:r>
                    </a:p>
                    <a:p>
                      <a:pPr algn="ctr" fontAlgn="ctr"/>
                      <a:r>
                        <a:rPr lang="is-I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Ano </a:t>
                      </a:r>
                      <a:r>
                        <a:rPr lang="is-I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2012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IFGF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CB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Receita Própria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Pessoal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Invest.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Trebuchet MS"/>
                      </a:endParaRP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Liquidez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Custo da Dívida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Nacional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Estadual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98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1906º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133º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Verê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0,6007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0,1126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0,7947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0,4503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0,7026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1983º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137º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São Jorge d'Oeste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0,5957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0,1147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0,9124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0,4735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0,8780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0,6058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1993º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138º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Santo Antônio do Sudoeste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0,5948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0,1801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0,7391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0,8908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0,5139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0,7197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2035º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144º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Pérola d'Oeste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0,5916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0,1553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0,7248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0,6048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0,7359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0,9191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2202º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155º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Salgado Filho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0,5791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0,1230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0,6409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0,6037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0,7721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0,9762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2294º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162º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Clevelândia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0,5725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0,1978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0,5664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0,6663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0,8514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0,5909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2386º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170º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Planalto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0,5642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0,1327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0,7825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0,6114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0,6111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0,8318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2609º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187º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Pranchita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0,5468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0,1440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0,6788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0,7591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0,4866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0,8139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2627º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191º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Honório Serpa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0,5456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0,0607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0,6644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0,7026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0,6064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0,8799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2731º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203º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Ampére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0,5369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0,2692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0,8195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0,3401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0,6647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0,6590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2827º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208º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Vitorino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0,5295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0,1881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0,6892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0,1790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0,6687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3104º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235º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Sulina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0,5072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0,1005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0,7608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0,6134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0,4116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0,8279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3107º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236º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Palmas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0,5070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0,3339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0,8399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0,3824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0,5569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0,3158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3265º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249º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Flor da Serra do Sul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0,4936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0,1276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0,7804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0,9082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0,0000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0,8497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3360º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258º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Manfrinópolis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0,4857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0,0521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0,7656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1,0000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0,0000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0,7670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3491º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270º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Enéas Marques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0,4744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0,1055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0,6625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0,2489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0,7442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0,7821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3820º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304º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Saudade do Iguaçu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0,4422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0,0897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0,6856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0,8336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0,0000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0,8018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3827º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305º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Dois Vizinhos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0,4413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0,3313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0,6761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0,4782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0,2192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0,5777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3888º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310º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Bela Vista da Caroba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0,4363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0,0599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0,7578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0,3958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0,3607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0,8210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4302º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341º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Mangueirinha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0,3879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0,1841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0,8448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0,3862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0,0776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0,5207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2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4407º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348º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PR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Salto do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Lontra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5986"/>
                          </a:solidFill>
                          <a:effectLst/>
                          <a:latin typeface="Trebuchet MS"/>
                        </a:rPr>
                        <a:t>0,3730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0,2111</a:t>
                      </a:r>
                    </a:p>
                  </a:txBody>
                  <a:tcPr marL="5215" marR="5215" marT="52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0,5564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0,7153</a:t>
                      </a:r>
                    </a:p>
                  </a:txBody>
                  <a:tcPr marL="5215" marR="5215" marT="52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0,0868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0,1989</a:t>
                      </a:r>
                    </a:p>
                  </a:txBody>
                  <a:tcPr marL="5215" marR="5215" marT="5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28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2315</TotalTime>
  <Words>1766</Words>
  <Application>Microsoft Office PowerPoint</Application>
  <PresentationFormat>Apresentação na tela (4:3)</PresentationFormat>
  <Paragraphs>1017</Paragraphs>
  <Slides>22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Plaza</vt:lpstr>
      <vt:lpstr>ESENVOLVIMENTO EGIONAL NTEGRADO</vt:lpstr>
      <vt:lpstr>OBJETIVO - PDRI</vt:lpstr>
      <vt:lpstr>O PDRI - SUDOESTE</vt:lpstr>
      <vt:lpstr>ATUAÇÃO DRI</vt:lpstr>
      <vt:lpstr>ANÁLISE - SUDOESTE</vt:lpstr>
      <vt:lpstr>IFDM</vt:lpstr>
      <vt:lpstr>IFDM</vt:lpstr>
      <vt:lpstr>IFGF</vt:lpstr>
      <vt:lpstr>IFGF</vt:lpstr>
      <vt:lpstr>VISÃO DE FUTURO</vt:lpstr>
      <vt:lpstr>Apresentação do PowerPoint</vt:lpstr>
      <vt:lpstr>SUDOESTE 2020</vt:lpstr>
      <vt:lpstr>Eixos estruturantes</vt:lpstr>
      <vt:lpstr>Vocações Econômicas</vt:lpstr>
      <vt:lpstr>Cultura e Desenvolvimento</vt:lpstr>
      <vt:lpstr>Infraestrutura</vt:lpstr>
      <vt:lpstr>Sociedade</vt:lpstr>
      <vt:lpstr>PROXIMAS ETAPAS</vt:lpstr>
      <vt:lpstr>Próximas Grandes Etapas</vt:lpstr>
      <vt:lpstr>Estas 2013/214</vt:lpstr>
      <vt:lpstr>O que será preciso para o PDRI dar certo</vt:lpstr>
      <vt:lpstr>ESENVOLVIMENTO EGIONAL NTEGRADO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DESENVOLVIMENTO REGIONAL INTEGRADO</dc:title>
  <dc:creator>Rodrigo Carrijo</dc:creator>
  <cp:lastModifiedBy>Celio</cp:lastModifiedBy>
  <cp:revision>107</cp:revision>
  <dcterms:created xsi:type="dcterms:W3CDTF">2012-05-17T17:38:52Z</dcterms:created>
  <dcterms:modified xsi:type="dcterms:W3CDTF">2013-04-22T14:22:29Z</dcterms:modified>
</cp:coreProperties>
</file>