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72" r:id="rId11"/>
    <p:sldId id="259" r:id="rId12"/>
    <p:sldId id="273" r:id="rId13"/>
    <p:sldId id="260" r:id="rId14"/>
    <p:sldId id="267" r:id="rId15"/>
    <p:sldId id="268" r:id="rId16"/>
    <p:sldId id="269" r:id="rId17"/>
    <p:sldId id="278" r:id="rId18"/>
    <p:sldId id="270" r:id="rId19"/>
    <p:sldId id="280" r:id="rId20"/>
    <p:sldId id="279" r:id="rId21"/>
    <p:sldId id="274" r:id="rId22"/>
    <p:sldId id="275" r:id="rId23"/>
    <p:sldId id="277" r:id="rId24"/>
    <p:sldId id="27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 showGuides="1"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31036-AA4E-46A2-B7C5-D5899782A82B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E734-BE20-4CE2-8491-E85F1004F2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06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E734-BE20-4CE2-8491-E85F1004F2A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92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1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93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95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73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1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0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0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74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23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75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292C-A07E-44BD-99D0-A83DA8331D13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BAF-BA55-43EF-86F3-FF162061A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6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3501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" y="76470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Encontro de Boas-vindas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à Associada</a:t>
            </a:r>
          </a:p>
          <a:p>
            <a:pPr algn="ctr"/>
            <a:endParaRPr lang="pt-BR" sz="66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05979"/>
            <a:ext cx="2592288" cy="30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25140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Pessoas da CIC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Para realizar os serviços que se refere ao negócio,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a CIC conta com: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42 funcionários 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174 voluntários: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- Conselho Superior: 27 integrantes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 	- Conselho Deliberativo: 20 integrantes 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rot="16200000">
            <a:off x="4045632" y="-4045632"/>
            <a:ext cx="1052736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4045632" y="1759632"/>
            <a:ext cx="1052736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29"/>
            <a:ext cx="9144000" cy="60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25140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Pessoas da CIC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sz="2200" b="1" dirty="0" smtClean="0">
                <a:solidFill>
                  <a:srgbClr val="002060"/>
                </a:solidFill>
                <a:latin typeface="Calibri" pitchFamily="34" charset="0"/>
              </a:rPr>
              <a:t>Conselho Executivo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72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diretores departamentais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integrantes CIC Jovem 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integrantes do Conselho da Empresária </a:t>
            </a:r>
          </a:p>
          <a:p>
            <a:pPr eaLnBrk="1" hangingPunct="1">
              <a:lnSpc>
                <a:spcPct val="150000"/>
              </a:lnSpc>
            </a:pPr>
            <a:endParaRPr lang="pt-BR" altLang="pt-BR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Total: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125integrantes </a:t>
            </a:r>
            <a:endParaRPr lang="pt-BR" altLang="pt-BR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Conselho Sindical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22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sindicatos patronais </a:t>
            </a:r>
            <a:endParaRPr lang="pt-BR" altLang="pt-BR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Tx/>
              <a:buChar char="-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12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com sede na CIC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rot="16200000">
            <a:off x="4045632" y="-4045632"/>
            <a:ext cx="1052736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4045632" y="1759632"/>
            <a:ext cx="1052736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 rot="16200000">
            <a:off x="-2524844" y="3094223"/>
            <a:ext cx="5652863" cy="603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 rot="16200000">
            <a:off x="6015981" y="3127412"/>
            <a:ext cx="5652863" cy="603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4105" r="5423"/>
          <a:stretch>
            <a:fillRect/>
          </a:stretch>
        </p:blipFill>
        <p:spPr bwMode="auto">
          <a:xfrm>
            <a:off x="392906" y="338286"/>
            <a:ext cx="8358187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6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7624" y="670092"/>
            <a:ext cx="4412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Presidentes dos Conselhos</a:t>
            </a:r>
            <a:endParaRPr lang="pt-BR" sz="3000" b="1" dirty="0">
              <a:solidFill>
                <a:srgbClr val="002060"/>
              </a:solidFill>
            </a:endParaRPr>
          </a:p>
        </p:txBody>
      </p:sp>
      <p:grpSp>
        <p:nvGrpSpPr>
          <p:cNvPr id="7" name="Grupo 9"/>
          <p:cNvGrpSpPr>
            <a:grpSpLocks/>
          </p:cNvGrpSpPr>
          <p:nvPr/>
        </p:nvGrpSpPr>
        <p:grpSpPr bwMode="auto">
          <a:xfrm>
            <a:off x="1075581" y="1786930"/>
            <a:ext cx="2200275" cy="3370262"/>
            <a:chOff x="648205" y="2171700"/>
            <a:chExt cx="2200854" cy="3371178"/>
          </a:xfrm>
        </p:grpSpPr>
        <p:sp>
          <p:nvSpPr>
            <p:cNvPr id="8" name="Retângulo 7"/>
            <p:cNvSpPr>
              <a:spLocks noChangeArrowheads="1"/>
            </p:cNvSpPr>
            <p:nvPr/>
          </p:nvSpPr>
          <p:spPr bwMode="auto">
            <a:xfrm>
              <a:off x="648205" y="4711700"/>
              <a:ext cx="2200854" cy="8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Carlos Heinen</a:t>
              </a: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Presidente do Conselho </a:t>
              </a: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Executivo</a:t>
              </a:r>
            </a:p>
          </p:txBody>
        </p:sp>
        <p:pic>
          <p:nvPicPr>
            <p:cNvPr id="9" name="Picture 10" descr="N:\Fotos 2011\Gestão 2012-2013\Carlos Heine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13" y="2171700"/>
              <a:ext cx="1739900" cy="25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o 10"/>
          <p:cNvGrpSpPr>
            <a:grpSpLocks/>
          </p:cNvGrpSpPr>
          <p:nvPr/>
        </p:nvGrpSpPr>
        <p:grpSpPr bwMode="auto">
          <a:xfrm>
            <a:off x="3818954" y="1768475"/>
            <a:ext cx="2200275" cy="3321050"/>
            <a:chOff x="2947475" y="2209512"/>
            <a:chExt cx="2200854" cy="3322119"/>
          </a:xfrm>
        </p:grpSpPr>
        <p:sp>
          <p:nvSpPr>
            <p:cNvPr id="11" name="CaixaDeTexto 6"/>
            <p:cNvSpPr txBox="1">
              <a:spLocks noChangeArrowheads="1"/>
            </p:cNvSpPr>
            <p:nvPr/>
          </p:nvSpPr>
          <p:spPr bwMode="auto">
            <a:xfrm>
              <a:off x="2947475" y="4700420"/>
              <a:ext cx="2200854" cy="83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solidFill>
                    <a:srgbClr val="002060"/>
                  </a:solidFill>
                  <a:latin typeface="Calibri" pitchFamily="34" charset="0"/>
                </a:rPr>
                <a:t>João Francescutti</a:t>
              </a:r>
            </a:p>
            <a:p>
              <a:pPr algn="ctr" eaLnBrk="1" hangingPunct="1"/>
              <a:r>
                <a:rPr lang="pt-BR" altLang="pt-BR" sz="1600">
                  <a:solidFill>
                    <a:srgbClr val="002060"/>
                  </a:solidFill>
                  <a:latin typeface="Calibri" pitchFamily="34" charset="0"/>
                </a:rPr>
                <a:t>Presidente do Conselho </a:t>
              </a:r>
            </a:p>
            <a:p>
              <a:pPr algn="ctr" eaLnBrk="1" hangingPunct="1"/>
              <a:r>
                <a:rPr lang="pt-BR" altLang="pt-BR" sz="1600">
                  <a:solidFill>
                    <a:srgbClr val="002060"/>
                  </a:solidFill>
                  <a:latin typeface="Calibri" pitchFamily="34" charset="0"/>
                </a:rPr>
                <a:t>Superior</a:t>
              </a: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55" y="2209512"/>
              <a:ext cx="1982788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o 12"/>
          <p:cNvGrpSpPr>
            <a:grpSpLocks/>
          </p:cNvGrpSpPr>
          <p:nvPr/>
        </p:nvGrpSpPr>
        <p:grpSpPr bwMode="auto">
          <a:xfrm>
            <a:off x="6516216" y="1768475"/>
            <a:ext cx="2451100" cy="3367087"/>
            <a:chOff x="6118402" y="2175163"/>
            <a:chExt cx="2450602" cy="3366745"/>
          </a:xfrm>
        </p:grpSpPr>
        <p:sp>
          <p:nvSpPr>
            <p:cNvPr id="14" name="CaixaDeTexto 7"/>
            <p:cNvSpPr txBox="1">
              <a:spLocks noChangeArrowheads="1"/>
            </p:cNvSpPr>
            <p:nvPr/>
          </p:nvSpPr>
          <p:spPr bwMode="auto">
            <a:xfrm>
              <a:off x="6118402" y="4710979"/>
              <a:ext cx="2450602" cy="83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solidFill>
                    <a:srgbClr val="002060"/>
                  </a:solidFill>
                  <a:latin typeface="Calibri" pitchFamily="34" charset="0"/>
                </a:rPr>
                <a:t>Fúlvia Stédile Angeli Gazola</a:t>
              </a:r>
            </a:p>
            <a:p>
              <a:pPr algn="ctr" eaLnBrk="1" hangingPunct="1"/>
              <a:r>
                <a:rPr lang="pt-BR" altLang="pt-BR" sz="1600">
                  <a:solidFill>
                    <a:srgbClr val="002060"/>
                  </a:solidFill>
                  <a:latin typeface="Calibri" pitchFamily="34" charset="0"/>
                </a:rPr>
                <a:t>Presidente do Conselho </a:t>
              </a:r>
            </a:p>
            <a:p>
              <a:pPr algn="ctr" eaLnBrk="1" hangingPunct="1"/>
              <a:r>
                <a:rPr lang="pt-BR" altLang="pt-BR" sz="1600">
                  <a:solidFill>
                    <a:srgbClr val="002060"/>
                  </a:solidFill>
                  <a:latin typeface="Calibri" pitchFamily="34" charset="0"/>
                </a:rPr>
                <a:t>Deliberativo</a:t>
              </a:r>
            </a:p>
          </p:txBody>
        </p:sp>
        <p:pic>
          <p:nvPicPr>
            <p:cNvPr id="15" name="Imagem 11" descr="Fúlvia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835" y="2175163"/>
              <a:ext cx="1849473" cy="251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4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48858" y="188640"/>
            <a:ext cx="5691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</a:rPr>
              <a:t>Presidência do Conselho Executivo</a:t>
            </a:r>
          </a:p>
          <a:p>
            <a:pPr algn="ctr"/>
            <a:r>
              <a:rPr lang="pt-BR" sz="2200" b="1" dirty="0" smtClean="0">
                <a:solidFill>
                  <a:srgbClr val="002060"/>
                </a:solidFill>
              </a:rPr>
              <a:t>gestão 2014/2015</a:t>
            </a:r>
            <a:endParaRPr lang="pt-BR" sz="2200" b="1" dirty="0">
              <a:solidFill>
                <a:srgbClr val="002060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259632" y="1378731"/>
            <a:ext cx="7586658" cy="2507970"/>
            <a:chOff x="1259632" y="1378731"/>
            <a:chExt cx="7586658" cy="2507970"/>
          </a:xfrm>
        </p:grpSpPr>
        <p:sp>
          <p:nvSpPr>
            <p:cNvPr id="18" name="Retângulo 7"/>
            <p:cNvSpPr>
              <a:spLocks noChangeArrowheads="1"/>
            </p:cNvSpPr>
            <p:nvPr/>
          </p:nvSpPr>
          <p:spPr bwMode="auto">
            <a:xfrm>
              <a:off x="1259632" y="3076448"/>
              <a:ext cx="1340432" cy="58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Carlos </a:t>
              </a:r>
              <a:r>
                <a:rPr lang="pt-BR" altLang="pt-BR" sz="1600" dirty="0" err="1">
                  <a:solidFill>
                    <a:srgbClr val="002060"/>
                  </a:solidFill>
                  <a:latin typeface="Calibri" pitchFamily="34" charset="0"/>
                </a:rPr>
                <a:t>Heinen</a:t>
              </a:r>
              <a:endParaRPr lang="pt-BR" altLang="pt-BR" sz="1600" dirty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Presidente</a:t>
              </a:r>
            </a:p>
          </p:txBody>
        </p:sp>
        <p:pic>
          <p:nvPicPr>
            <p:cNvPr id="19" name="Picture 10" descr="N:\Fotos 2011\Gestão 2012-2013\Carlos Heine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446" y="1492272"/>
              <a:ext cx="1092300" cy="159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ângulo 13"/>
            <p:cNvSpPr>
              <a:spLocks noChangeArrowheads="1"/>
            </p:cNvSpPr>
            <p:nvPr/>
          </p:nvSpPr>
          <p:spPr bwMode="auto">
            <a:xfrm>
              <a:off x="6876256" y="2996952"/>
              <a:ext cx="1970034" cy="83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Celestino Loro</a:t>
              </a: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Vice-presidente de </a:t>
              </a: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Serviços</a:t>
              </a:r>
            </a:p>
          </p:txBody>
        </p:sp>
        <p:pic>
          <p:nvPicPr>
            <p:cNvPr id="15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839" y="1378731"/>
              <a:ext cx="1094868" cy="166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/>
            <p:cNvSpPr>
              <a:spLocks noChangeArrowheads="1"/>
            </p:cNvSpPr>
            <p:nvPr/>
          </p:nvSpPr>
          <p:spPr bwMode="auto">
            <a:xfrm>
              <a:off x="2999137" y="3055768"/>
              <a:ext cx="1788887" cy="83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Reomar Slaviero</a:t>
              </a: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Vice-presidente da </a:t>
              </a: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Indústria</a:t>
              </a:r>
            </a:p>
          </p:txBody>
        </p:sp>
        <p:pic>
          <p:nvPicPr>
            <p:cNvPr id="13" name="Imagem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363" y="1417510"/>
              <a:ext cx="1095934" cy="164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tângulo 12"/>
            <p:cNvSpPr>
              <a:spLocks noChangeArrowheads="1"/>
            </p:cNvSpPr>
            <p:nvPr/>
          </p:nvSpPr>
          <p:spPr bwMode="auto">
            <a:xfrm>
              <a:off x="4932040" y="3042842"/>
              <a:ext cx="1800108" cy="83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600" dirty="0" err="1" smtClean="0">
                  <a:solidFill>
                    <a:srgbClr val="002060"/>
                  </a:solidFill>
                  <a:latin typeface="Calibri" pitchFamily="34" charset="0"/>
                </a:rPr>
                <a:t>Ivanir</a:t>
              </a:r>
              <a:r>
                <a:rPr lang="pt-BR" altLang="pt-BR" sz="1600" dirty="0" smtClean="0">
                  <a:solidFill>
                    <a:srgbClr val="002060"/>
                  </a:solidFill>
                  <a:latin typeface="Calibri" pitchFamily="34" charset="0"/>
                </a:rPr>
                <a:t> Gasparin</a:t>
              </a:r>
              <a:endParaRPr lang="pt-BR" altLang="pt-BR" sz="1600" dirty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Vice-presidente do </a:t>
              </a:r>
            </a:p>
            <a:p>
              <a:pPr algn="ctr" eaLnBrk="1" hangingPunct="1"/>
              <a:r>
                <a:rPr lang="pt-BR" altLang="pt-BR" sz="1600" dirty="0">
                  <a:solidFill>
                    <a:srgbClr val="002060"/>
                  </a:solidFill>
                  <a:latin typeface="Calibri" pitchFamily="34" charset="0"/>
                </a:rPr>
                <a:t>Comércio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64" y="1412776"/>
              <a:ext cx="1095222" cy="1645926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30" y="3933056"/>
            <a:ext cx="4249326" cy="28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 rot="16200000">
            <a:off x="4045632" y="-4045632"/>
            <a:ext cx="1052736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 rot="16200000">
            <a:off x="4045632" y="1759632"/>
            <a:ext cx="1052736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29"/>
            <a:ext cx="9144000" cy="60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28333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Diretorias da CIC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Diretoria Executiva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Diretoria de Patrimônio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Diretoria Jurídica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Diretoria Institucional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Diretoria de Comunicação e Marketing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Diretoria Comercial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Diretoria de Agronegócios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Diretoria de Projetos, Inovação e Inteligência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latin typeface="Calibri" pitchFamily="34" charset="0"/>
              </a:rPr>
              <a:t>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Diretoria de Negócios Internacionais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Diretoria de 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34742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187625" y="870967"/>
            <a:ext cx="777686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Diretoria de Desenvolvimento e Competitividade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Diretoria de Economia, Finanças e Estatística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Diretoria de Cultura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Diretoria de Política Turística e Enogastronomia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Diretoria de Saúde 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Diretoria de Recursos Humanos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Diretoria de Infraestrutura e Política Urbana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Conselho da Empresária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CIC Jovem – Departamento de Jovens Empresários</a:t>
            </a:r>
          </a:p>
        </p:txBody>
      </p:sp>
    </p:spTree>
    <p:extLst>
      <p:ext uri="{BB962C8B-B14F-4D97-AF65-F5344CB8AC3E}">
        <p14:creationId xmlns:p14="http://schemas.microsoft.com/office/powerpoint/2010/main" val="2463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03518" y="2132856"/>
            <a:ext cx="3858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Conselhos e Comissões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2339752" y="2924944"/>
            <a:ext cx="468051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A CIC participa, representa a classe e empresarial em diversos conselhos e comissões.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07704" y="917568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Quem é a CIC?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05678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15875" algn="just" defTabSz="630238" eaLnBrk="1" hangingPunct="1">
              <a:lnSpc>
                <a:spcPct val="150000"/>
              </a:lnSpc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	Fundada em </a:t>
            </a:r>
            <a:r>
              <a:rPr lang="pt-BR" altLang="pt-BR" sz="2200" b="1" dirty="0">
                <a:solidFill>
                  <a:srgbClr val="002060"/>
                </a:solidFill>
                <a:latin typeface="Calibri" pitchFamily="34" charset="0"/>
              </a:rPr>
              <a:t>8 de julho de </a:t>
            </a:r>
            <a:r>
              <a:rPr lang="pt-BR" altLang="pt-BR" sz="2200" b="1" dirty="0" smtClean="0">
                <a:solidFill>
                  <a:srgbClr val="002060"/>
                </a:solidFill>
                <a:latin typeface="Calibri" pitchFamily="34" charset="0"/>
              </a:rPr>
              <a:t>1901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a Câmara de Indústria, Comércio e Serviços de Caxias do Sul (CIC) é uma entidade de classe civil, que congrega pessoas jurídicas que exercem atividades empresariais na Região Nordeste do Estado do Rio Grande do Sul. É a maior e mais expressiva entidade de classe do interior do Estado. </a:t>
            </a:r>
          </a:p>
          <a:p>
            <a:pPr marL="0" indent="0" algn="just" defTabSz="630238" eaLnBrk="1" hangingPunct="1">
              <a:lnSpc>
                <a:spcPct val="150000"/>
              </a:lnSpc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	Congrega empresas dos segmentos da indústria, do comércio e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32000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3858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Conselhos e Comissões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lvl="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COMEC </a:t>
            </a: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– Conselho Municipal de Impacto Econômico, Empresarial Comércio e Serviços</a:t>
            </a:r>
          </a:p>
          <a:p>
            <a:pPr marL="457200" lvl="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CONSEPLAN – Conselho de Planejamento de Gestão Territorial</a:t>
            </a:r>
          </a:p>
          <a:p>
            <a:pPr marL="457200" lvl="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Polo de Informática</a:t>
            </a:r>
          </a:p>
          <a:p>
            <a:pPr marL="457200" lvl="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Conselho Municipal de Defesa e Segurança</a:t>
            </a:r>
          </a:p>
          <a:p>
            <a:pPr marL="457200" lvl="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Conselho Diretor Polo de Informática</a:t>
            </a:r>
          </a:p>
          <a:p>
            <a:pPr marL="457200" lvl="0" indent="-4572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Comitê Regional Pró-Universidade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Pública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Conselho Economia e Finanças da CIC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Secretária de Cultura 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FIERGS/CIERGS</a:t>
            </a:r>
          </a:p>
        </p:txBody>
      </p:sp>
    </p:spTree>
    <p:extLst>
      <p:ext uri="{BB962C8B-B14F-4D97-AF65-F5344CB8AC3E}">
        <p14:creationId xmlns:p14="http://schemas.microsoft.com/office/powerpoint/2010/main" val="40903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187625" y="490368"/>
            <a:ext cx="777686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SICREDI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FSG  - Conselho Editorial da Revista Global Manager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FUNDESTI – Fundo de Desenvolvimento do Setor Tecnológico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LIC – Lei de Incentivo Cultura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MOCOVI / CONSEPRO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Comissão da Rota do Sol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Comissão do Trem Regional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COMDECA – Comissão Municipal Defesa Civil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Conselho de Administração de Incubadoras Empresarial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COMIC – Conselho Municipal Incentivo à Cultura</a:t>
            </a:r>
          </a:p>
        </p:txBody>
      </p:sp>
    </p:spTree>
    <p:extLst>
      <p:ext uri="{BB962C8B-B14F-4D97-AF65-F5344CB8AC3E}">
        <p14:creationId xmlns:p14="http://schemas.microsoft.com/office/powerpoint/2010/main" val="22564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187625" y="490368"/>
            <a:ext cx="777686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COMDICA 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CONTRAB – Conselho de Relações do Trabalho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Comissão Aeroportuária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Convencion</a:t>
            </a: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&amp; </a:t>
            </a: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Visitors</a:t>
            </a: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Bureau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Comitê de Energia da CIC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Conselho Consultivo do Sesi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COMTUR – Conselho Municipal do Turismo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COMHAB – Conselho Municipal </a:t>
            </a: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daHabitação</a:t>
            </a:r>
            <a:endParaRPr lang="pt-BR" altLang="pt-B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COMDECON – Conselho Defesa do Consumidor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CODEMA – Conselho do Desenvolvimento do Meio Ambiente da FIERGS</a:t>
            </a:r>
          </a:p>
        </p:txBody>
      </p:sp>
    </p:spTree>
    <p:extLst>
      <p:ext uri="{BB962C8B-B14F-4D97-AF65-F5344CB8AC3E}">
        <p14:creationId xmlns:p14="http://schemas.microsoft.com/office/powerpoint/2010/main" val="38937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187625" y="490368"/>
            <a:ext cx="777686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COMPAHC – Patrimônio Histórico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Conselho Def. Meio Ambiente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Conselho da La Salle Business </a:t>
            </a: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School</a:t>
            </a:r>
            <a:endParaRPr lang="pt-BR" altLang="pt-B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FUCS – Conselho Diretor da Fundação Universidade de Caxias do Sul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OBSERVATUR – Conselho Consultivo do Observatório Regional de Turismo e Cultura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Comissão Municipal de Transporte e Controle Social 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Fundação Caxias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Comitê Regional Serra Gaúcha/PGQP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DOMUS – Comitê Municipal Criança com Câncer</a:t>
            </a:r>
          </a:p>
        </p:txBody>
      </p:sp>
    </p:spTree>
    <p:extLst>
      <p:ext uri="{BB962C8B-B14F-4D97-AF65-F5344CB8AC3E}">
        <p14:creationId xmlns:p14="http://schemas.microsoft.com/office/powerpoint/2010/main" val="38937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187625" y="1474906"/>
            <a:ext cx="777686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Federasul</a:t>
            </a: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– vice-presidentes regionais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Federasul</a:t>
            </a: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– Conselho da RGE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PPV – Programa Prevenção da Violência</a:t>
            </a:r>
            <a:endParaRPr lang="pt-BR" alt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Administrativo de Serviços Funerários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Parceiros Voluntários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Corede</a:t>
            </a: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Serra</a:t>
            </a:r>
          </a:p>
          <a:p>
            <a:pPr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 CONSEA – Conselho de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22564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3387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Sindicatos Patronais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22 sindicatos, sendo </a:t>
            </a: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12 </a:t>
            </a: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com sede no condomínio CIC.</a:t>
            </a:r>
            <a:endParaRPr lang="pt-BR" alt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1187625" y="2259284"/>
            <a:ext cx="338437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Simplás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Sindiali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Sindipetro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err="1" smtClean="0">
                <a:solidFill>
                  <a:srgbClr val="002060"/>
                </a:solidFill>
                <a:latin typeface="Calibri" pitchFamily="34" charset="0"/>
              </a:rPr>
              <a:t>Sindimadeira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RS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err="1" smtClean="0">
                <a:solidFill>
                  <a:srgbClr val="002060"/>
                </a:solidFill>
                <a:latin typeface="Calibri" pitchFamily="34" charset="0"/>
              </a:rPr>
              <a:t>Singraf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err="1" smtClean="0">
                <a:solidFill>
                  <a:srgbClr val="002060"/>
                </a:solidFill>
                <a:latin typeface="Calibri" pitchFamily="34" charset="0"/>
              </a:rPr>
              <a:t>Simecs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Sindivest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32040" y="2259284"/>
            <a:ext cx="17187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err="1" smtClean="0">
                <a:solidFill>
                  <a:srgbClr val="002060"/>
                </a:solidFill>
                <a:latin typeface="Calibri" pitchFamily="34" charset="0"/>
              </a:rPr>
              <a:t>Sindercol</a:t>
            </a:r>
            <a:endParaRPr lang="pt-BR" altLang="pt-BR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Sinduscon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Fitemasul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err="1" smtClean="0">
                <a:solidFill>
                  <a:srgbClr val="002060"/>
                </a:solidFill>
                <a:latin typeface="Calibri" pitchFamily="34" charset="0"/>
              </a:rPr>
              <a:t>Sindivinho</a:t>
            </a:r>
            <a:endParaRPr lang="pt-BR" altLang="pt-BR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err="1" smtClean="0">
                <a:solidFill>
                  <a:srgbClr val="002060"/>
                </a:solidFill>
                <a:latin typeface="Calibri" pitchFamily="34" charset="0"/>
              </a:rPr>
              <a:t>Sincoter</a:t>
            </a:r>
            <a:endParaRPr lang="pt-BR" altLang="pt-BR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err="1" smtClean="0">
                <a:solidFill>
                  <a:srgbClr val="002060"/>
                </a:solidFill>
                <a:latin typeface="Calibri" pitchFamily="34" charset="0"/>
              </a:rPr>
              <a:t>Sescon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RS</a:t>
            </a:r>
          </a:p>
        </p:txBody>
      </p:sp>
    </p:spTree>
    <p:extLst>
      <p:ext uri="{BB962C8B-B14F-4D97-AF65-F5344CB8AC3E}">
        <p14:creationId xmlns:p14="http://schemas.microsoft.com/office/powerpoint/2010/main" val="39071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3387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Sindicatos Patronais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Com sede fora da CIC:</a:t>
            </a:r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1187625" y="2060848"/>
            <a:ext cx="3384375" cy="44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Sindigêneros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Sindirural</a:t>
            </a:r>
            <a:endParaRPr lang="pt-BR" altLang="pt-B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Sirecom</a:t>
            </a:r>
            <a:endParaRPr lang="pt-BR" altLang="pt-B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Sivecarga</a:t>
            </a:r>
            <a:endParaRPr lang="pt-BR" altLang="pt-B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SHRBS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err="1" smtClean="0">
                <a:solidFill>
                  <a:srgbClr val="002060"/>
                </a:solidFill>
                <a:latin typeface="Calibri" pitchFamily="34" charset="0"/>
              </a:rPr>
              <a:t>Sindijóias</a:t>
            </a:r>
            <a:endParaRPr lang="pt-BR" altLang="pt-B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CDL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Sindilojas</a:t>
            </a:r>
            <a:endParaRPr lang="pt-BR" alt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48122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Quem são os clientes da CIC?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Empresas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associadas, pessoas jurídicas, dos 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segmentos indústria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comércio e serviços,  e pessoas físicas, com título de honorário.</a:t>
            </a: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Pessoas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jurídicas e pessoas físicas não associadas.</a:t>
            </a: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Sociedade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poder público</a:t>
            </a:r>
          </a:p>
        </p:txBody>
      </p:sp>
    </p:spTree>
    <p:extLst>
      <p:ext uri="{BB962C8B-B14F-4D97-AF65-F5344CB8AC3E}">
        <p14:creationId xmlns:p14="http://schemas.microsoft.com/office/powerpoint/2010/main" val="21579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48122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Quem são os clientes da CIC?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308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No estatuto Social da CIC está descrito que são clientes:</a:t>
            </a:r>
          </a:p>
          <a:p>
            <a:pPr marL="0" indent="0"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pt-BR" altLang="pt-BR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As</a:t>
            </a:r>
            <a:r>
              <a:rPr lang="pt-BR" altLang="pt-BR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associadas, pessoas jurídicas, dos segmentos indústria, comércio e serviços,  e pessoas físicas, com título de honorário.</a:t>
            </a: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Também são clientes: pessoas jurídicas e pessoas físicas não associadas.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475657" y="1556792"/>
            <a:ext cx="691276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Ainda são clientes: sindicatos patronais e órgãos independentes - serviços de assessoria sindical, RH e contabilidade.</a:t>
            </a: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2060"/>
                </a:solidFill>
                <a:latin typeface="Calibri" pitchFamily="34" charset="0"/>
              </a:rPr>
              <a:t>Os condôminos alocados na CIC, também são clientes.</a:t>
            </a:r>
            <a:endParaRPr lang="pt-BR" alt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3430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O que norteia a CIC?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763688" y="1417510"/>
            <a:ext cx="6120679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45000"/>
              <a:defRPr/>
            </a:pPr>
            <a:r>
              <a:rPr lang="pt-BR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Visão</a:t>
            </a:r>
          </a:p>
          <a:p>
            <a:pPr marL="0" lvl="1" indent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45000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Ser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referência como entidade representativa da classe empresarial e integrada à comunidade.</a:t>
            </a:r>
          </a:p>
          <a:p>
            <a:pPr marL="0" lvl="1" indent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45000"/>
              <a:defRPr/>
            </a:pPr>
            <a:endParaRPr lang="pt-BR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45000"/>
              <a:defRPr/>
            </a:pPr>
            <a:r>
              <a:rPr lang="pt-BR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Missão</a:t>
            </a:r>
          </a:p>
          <a:p>
            <a:pPr marL="0" lvl="1" indent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45000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Liderar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 classe empresarial, incentivando e fortalecendo a livre iniciativa e o desenvolvimento sustentável de Caxias do Sul e região.</a:t>
            </a:r>
          </a:p>
        </p:txBody>
      </p:sp>
    </p:spTree>
    <p:extLst>
      <p:ext uri="{BB962C8B-B14F-4D97-AF65-F5344CB8AC3E}">
        <p14:creationId xmlns:p14="http://schemas.microsoft.com/office/powerpoint/2010/main" val="38145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53092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Com sede no condomínio da CIC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097774" y="1458187"/>
            <a:ext cx="376225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AANERGS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ARH Serrana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Associação </a:t>
            </a:r>
            <a:r>
              <a:rPr lang="pt-BR" altLang="pt-BR" sz="2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Pólo</a:t>
            </a: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de Moda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Banco do Brasil, agência e caixa eletrônico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altLang="pt-BR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SICREDI, </a:t>
            </a: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agência e caixa eletrônico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Banrisul, caixa eletrônico 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Caixa Econômica Federal,  caixa </a:t>
            </a:r>
            <a:r>
              <a:rPr lang="pt-BR" altLang="pt-BR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eletrônico</a:t>
            </a:r>
            <a:endParaRPr lang="pt-BR" altLang="pt-BR" sz="2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4860032" y="1417510"/>
            <a:ext cx="412229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Banco da Mulher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BRDE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BR" altLang="pt-BR" sz="2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Consepro</a:t>
            </a: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</a:t>
            </a:r>
            <a:r>
              <a:rPr lang="pt-BR" altLang="pt-BR" sz="2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Mocovi</a:t>
            </a: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Fitemasul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Junta Comercial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Parceiros Voluntários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Plastech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Cafeteria Pahela Café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Restaurante Sica – restaurante principal e subsolo </a:t>
            </a:r>
          </a:p>
        </p:txBody>
      </p:sp>
    </p:spTree>
    <p:extLst>
      <p:ext uri="{BB962C8B-B14F-4D97-AF65-F5344CB8AC3E}">
        <p14:creationId xmlns:p14="http://schemas.microsoft.com/office/powerpoint/2010/main" val="14300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53092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Com sede no condomínio da CIC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1168834" y="1417510"/>
            <a:ext cx="424656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err="1">
                <a:solidFill>
                  <a:srgbClr val="002060"/>
                </a:solidFill>
                <a:latin typeface="Calibri" pitchFamily="34" charset="0"/>
              </a:rPr>
              <a:t>Sescon</a:t>
            </a: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RS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err="1">
                <a:solidFill>
                  <a:srgbClr val="002060"/>
                </a:solidFill>
                <a:latin typeface="Calibri" pitchFamily="34" charset="0"/>
              </a:rPr>
              <a:t>Simecs</a:t>
            </a: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Simplás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err="1">
                <a:solidFill>
                  <a:srgbClr val="002060"/>
                </a:solidFill>
                <a:latin typeface="Calibri" pitchFamily="34" charset="0"/>
              </a:rPr>
              <a:t>Sincoter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err="1">
                <a:solidFill>
                  <a:srgbClr val="002060"/>
                </a:solidFill>
                <a:latin typeface="Calibri" pitchFamily="34" charset="0"/>
              </a:rPr>
              <a:t>Sindercol</a:t>
            </a:r>
            <a:endParaRPr lang="pt-BR" altLang="pt-BR" sz="22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Sindiali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err="1">
                <a:solidFill>
                  <a:srgbClr val="002060"/>
                </a:solidFill>
                <a:latin typeface="Calibri" pitchFamily="34" charset="0"/>
              </a:rPr>
              <a:t>Sindimadeira</a:t>
            </a: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RS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Sindipetro 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Sindivest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CaixaDeTexto 4"/>
          <p:cNvSpPr txBox="1">
            <a:spLocks noChangeArrowheads="1"/>
          </p:cNvSpPr>
          <p:nvPr/>
        </p:nvSpPr>
        <p:spPr bwMode="auto">
          <a:xfrm>
            <a:off x="4572000" y="1417510"/>
            <a:ext cx="424656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err="1" smtClean="0">
                <a:solidFill>
                  <a:srgbClr val="002060"/>
                </a:solidFill>
                <a:latin typeface="Calibri" pitchFamily="34" charset="0"/>
              </a:rPr>
              <a:t>Sindivinho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Sinduscon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altLang="pt-BR" sz="2200" dirty="0" err="1">
                <a:solidFill>
                  <a:srgbClr val="002060"/>
                </a:solidFill>
                <a:latin typeface="Calibri" pitchFamily="34" charset="0"/>
              </a:rPr>
              <a:t>Singraf</a:t>
            </a:r>
            <a:endParaRPr lang="pt-BR" altLang="pt-BR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49525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Com quem a CIC se relaciona?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691681" y="1443841"/>
            <a:ext cx="684075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200" b="1" dirty="0" smtClean="0">
                <a:solidFill>
                  <a:srgbClr val="002060"/>
                </a:solidFill>
                <a:latin typeface="Calibri" pitchFamily="34" charset="0"/>
              </a:rPr>
              <a:t>Sociedade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A comunidade/sociedade com a qual a entidade se relaciona e direciona seus esforços são: 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classe empresarial (serviço, comércio e indústria)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poderes públicos (municipal, regional, estadual e federal)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instituições de ensino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entidades e cidadãos de Caxias do Sul e região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4365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" y="76470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Agradecemos a todos pela presença!</a:t>
            </a:r>
          </a:p>
          <a:p>
            <a:pPr algn="ctr"/>
            <a:endParaRPr lang="pt-BR" sz="6600" b="1" dirty="0" smtClean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05979"/>
            <a:ext cx="2592288" cy="30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51471" y="393093"/>
            <a:ext cx="3430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O que norteia a CIC?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2267744" y="947091"/>
            <a:ext cx="5976663" cy="52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45000"/>
              <a:defRPr/>
            </a:pPr>
            <a:r>
              <a:rPr lang="pt-BR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Valores</a:t>
            </a: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Associativismo</a:t>
            </a:r>
            <a:endParaRPr lang="pt-BR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Equilíbrio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financeiro</a:t>
            </a: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Ética</a:t>
            </a:r>
            <a:endParaRPr lang="pt-BR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Imagem</a:t>
            </a:r>
            <a:endParaRPr lang="pt-BR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Inovação</a:t>
            </a:r>
            <a:endParaRPr lang="pt-BR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Respeito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 pessoas e ao meio ambiente</a:t>
            </a: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Satisfação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 cliente</a:t>
            </a: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Transparência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nas relações</a:t>
            </a:r>
          </a:p>
        </p:txBody>
      </p:sp>
    </p:spTree>
    <p:extLst>
      <p:ext uri="{BB962C8B-B14F-4D97-AF65-F5344CB8AC3E}">
        <p14:creationId xmlns:p14="http://schemas.microsoft.com/office/powerpoint/2010/main" val="41224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rot="16200000">
            <a:off x="4045632" y="-4045632"/>
            <a:ext cx="1052736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4045632" y="1759632"/>
            <a:ext cx="1052736" cy="914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6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547664" y="-171400"/>
            <a:ext cx="6984776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45000"/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Soluções CIC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Representatividade </a:t>
            </a:r>
            <a:endParaRPr lang="pt-BR" altLang="pt-BR" sz="2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Associativismo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Publicidade </a:t>
            </a: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 propaganda </a:t>
            </a: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Convênios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Locação de salas 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Cursos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Assessoria </a:t>
            </a: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Sindical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Consultorias: Economia, Finanças e Estatística e Qualidade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Balcão de Atendimento PGQP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Certificado de Origem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rgbClr val="002060"/>
                </a:solidFill>
                <a:latin typeface="Calibri" pitchFamily="34" charset="0"/>
              </a:rPr>
              <a:t>CIC </a:t>
            </a: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Empregos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70092"/>
            <a:ext cx="7776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002060"/>
                </a:solidFill>
              </a:rPr>
              <a:t>Eventos promovidos pela CIC</a:t>
            </a:r>
          </a:p>
          <a:p>
            <a:r>
              <a:rPr lang="pt-BR" sz="2200" b="1" dirty="0" smtClean="0">
                <a:solidFill>
                  <a:srgbClr val="002060"/>
                </a:solidFill>
              </a:rPr>
              <a:t>por meio das diretorias e funcionários</a:t>
            </a:r>
            <a:endParaRPr lang="pt-BR" sz="2200" b="1" dirty="0">
              <a:solidFill>
                <a:srgbClr val="002060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5" y="1443841"/>
            <a:ext cx="7776864" cy="42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45000"/>
              <a:buFont typeface="Wingdings" panose="05000000000000000000" pitchFamily="2" charset="2"/>
              <a:buChar char="ü"/>
              <a:defRPr/>
            </a:pPr>
            <a:endParaRPr lang="pt-BR" altLang="pt-B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Reunião-almoço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Seminário Dia da Qualidade Caxias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Conversando sobre o PGQP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Seminário de Boas Práticas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Seminário de Negócios Internacionais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Mês da Cultura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Diálogos da Comunicação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87624" y="476672"/>
            <a:ext cx="7776864" cy="562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CIC Debate (eventos na área da saúde, trabalhista – assuntos diversos) 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Fórum de Inovação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Salas de Inovação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Café com Informação 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Encontro da Mulher Empreendedora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Noite da Salada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Somando Ideias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Programa Miniempresa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Empresário-sombra por um Dia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 Vocação para o Sucesso</a:t>
            </a:r>
            <a:endParaRPr lang="pt-BR" alt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0974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861845"/>
            <a:ext cx="415498" cy="18751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</a:rPr>
              <a:t>www.cic-caxias.com.br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164816" y="1124744"/>
            <a:ext cx="777686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Troféu Ítalo Victor Bersani – premiação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Troféu Ari Serra Gaúcha de Jornalismo – apoio  da CIC)</a:t>
            </a:r>
          </a:p>
          <a:p>
            <a:pPr algn="just" eaLnBrk="1" hangingPunct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solidFill>
                  <a:srgbClr val="002060"/>
                </a:solidFill>
                <a:latin typeface="Calibri" pitchFamily="34" charset="0"/>
              </a:rPr>
              <a:t>Rodadas de Negócios </a:t>
            </a:r>
          </a:p>
        </p:txBody>
      </p:sp>
    </p:spTree>
    <p:extLst>
      <p:ext uri="{BB962C8B-B14F-4D97-AF65-F5344CB8AC3E}">
        <p14:creationId xmlns:p14="http://schemas.microsoft.com/office/powerpoint/2010/main" val="175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1076</Words>
  <Application>Microsoft Office PowerPoint</Application>
  <PresentationFormat>Apresentação na tela (4:3)</PresentationFormat>
  <Paragraphs>267</Paragraphs>
  <Slides>33</Slides>
  <Notes>1</Notes>
  <HiddenSlides>12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Cristiane Carvalho</dc:creator>
  <cp:lastModifiedBy>Giovana Schmitt</cp:lastModifiedBy>
  <cp:revision>17</cp:revision>
  <dcterms:created xsi:type="dcterms:W3CDTF">2014-08-20T20:10:05Z</dcterms:created>
  <dcterms:modified xsi:type="dcterms:W3CDTF">2015-08-24T20:38:05Z</dcterms:modified>
</cp:coreProperties>
</file>