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67" r:id="rId5"/>
    <p:sldId id="265" r:id="rId6"/>
    <p:sldId id="264" r:id="rId7"/>
    <p:sldId id="266" r:id="rId8"/>
    <p:sldId id="268" r:id="rId9"/>
    <p:sldId id="260" r:id="rId10"/>
    <p:sldId id="262" r:id="rId11"/>
    <p:sldId id="261" r:id="rId12"/>
    <p:sldId id="263" r:id="rId13"/>
    <p:sldId id="259" r:id="rId1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7A"/>
    <a:srgbClr val="006600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4" autoAdjust="0"/>
    <p:restoredTop sz="94660"/>
  </p:normalViewPr>
  <p:slideViewPr>
    <p:cSldViewPr>
      <p:cViewPr>
        <p:scale>
          <a:sx n="70" d="100"/>
          <a:sy n="70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ropbox\BCF\An&#225;lises\Analises%20-%20BCF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ropbox\BCF\An&#225;lises\Analises%20-%20BCF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ropbox\BCF\An&#225;lises\Manutencao%20-%20BCF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ropbox\BCF\An&#225;lises\Manutencao%20-%20BC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ropbox\BCF\An&#225;lises\Manutencao%20-%20BCF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Dropbox\BCF\An&#225;lises\Manutencao%20-%20BC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[Analises - BCF.xlsx]TD Coordenadorias!Tabela dinâmica1</c:name>
    <c:fmtId val="181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</c:pivotFmts>
    <c:plotArea>
      <c:layout>
        <c:manualLayout>
          <c:layoutTarget val="inner"/>
          <c:xMode val="edge"/>
          <c:yMode val="edge"/>
          <c:x val="0.1712850802410984"/>
          <c:y val="3.8628850784976347E-2"/>
          <c:w val="0.66350294988311243"/>
          <c:h val="0.69550335702508315"/>
        </c:manualLayout>
      </c:layout>
      <c:lineChart>
        <c:grouping val="standard"/>
        <c:varyColors val="0"/>
        <c:ser>
          <c:idx val="0"/>
          <c:order val="0"/>
          <c:tx>
            <c:strRef>
              <c:f>'TD Coordenadorias'!$B$8:$B$9</c:f>
              <c:strCache>
                <c:ptCount val="1"/>
                <c:pt idx="0">
                  <c:v>2012</c:v>
                </c:pt>
              </c:strCache>
            </c:strRef>
          </c:tx>
          <c:spPr>
            <a:ln w="34925" cap="sq" cmpd="sng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'TD Coordenadorias'!$A$10:$A$22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'TD Coordenadorias'!$B$10:$B$22</c:f>
              <c:numCache>
                <c:formatCode>General</c:formatCode>
                <c:ptCount val="12"/>
                <c:pt idx="5" formatCode="#,##0">
                  <c:v>258</c:v>
                </c:pt>
                <c:pt idx="6" formatCode="#,##0">
                  <c:v>239</c:v>
                </c:pt>
                <c:pt idx="7" formatCode="#,##0">
                  <c:v>45979</c:v>
                </c:pt>
                <c:pt idx="8" formatCode="#,##0">
                  <c:v>42318</c:v>
                </c:pt>
                <c:pt idx="9" formatCode="#,##0">
                  <c:v>50420</c:v>
                </c:pt>
                <c:pt idx="10" formatCode="#,##0">
                  <c:v>51952</c:v>
                </c:pt>
                <c:pt idx="11" formatCode="#,##0">
                  <c:v>55787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'TD Coordenadorias'!$C$8:$C$9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sq" cmpd="sng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'TD Coordenadorias'!$A$10:$A$22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'TD Coordenadorias'!$C$10:$C$22</c:f>
              <c:numCache>
                <c:formatCode>#,##0</c:formatCode>
                <c:ptCount val="12"/>
                <c:pt idx="0">
                  <c:v>48992</c:v>
                </c:pt>
                <c:pt idx="1">
                  <c:v>45044</c:v>
                </c:pt>
                <c:pt idx="2">
                  <c:v>52529</c:v>
                </c:pt>
                <c:pt idx="3">
                  <c:v>54444</c:v>
                </c:pt>
                <c:pt idx="4">
                  <c:v>52839</c:v>
                </c:pt>
                <c:pt idx="5">
                  <c:v>49361</c:v>
                </c:pt>
                <c:pt idx="6">
                  <c:v>53808</c:v>
                </c:pt>
                <c:pt idx="7">
                  <c:v>55091</c:v>
                </c:pt>
                <c:pt idx="8">
                  <c:v>48042</c:v>
                </c:pt>
                <c:pt idx="9">
                  <c:v>54070</c:v>
                </c:pt>
                <c:pt idx="10">
                  <c:v>51640</c:v>
                </c:pt>
                <c:pt idx="11">
                  <c:v>58633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'TD Coordenadorias'!$D$8:$D$9</c:f>
              <c:strCache>
                <c:ptCount val="1"/>
                <c:pt idx="0">
                  <c:v>2014</c:v>
                </c:pt>
              </c:strCache>
            </c:strRef>
          </c:tx>
          <c:spPr>
            <a:ln w="31750" cap="sq">
              <a:solidFill>
                <a:srgbClr val="008000"/>
              </a:solidFill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'TD Coordenadorias'!$A$10:$A$22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'TD Coordenadorias'!$D$10:$D$22</c:f>
              <c:numCache>
                <c:formatCode>#,##0</c:formatCode>
                <c:ptCount val="12"/>
                <c:pt idx="0">
                  <c:v>50385</c:v>
                </c:pt>
                <c:pt idx="1">
                  <c:v>52059</c:v>
                </c:pt>
                <c:pt idx="2">
                  <c:v>51790</c:v>
                </c:pt>
                <c:pt idx="3">
                  <c:v>52315</c:v>
                </c:pt>
                <c:pt idx="4">
                  <c:v>59646</c:v>
                </c:pt>
                <c:pt idx="5">
                  <c:v>50084</c:v>
                </c:pt>
                <c:pt idx="6">
                  <c:v>58436</c:v>
                </c:pt>
                <c:pt idx="7">
                  <c:v>57986</c:v>
                </c:pt>
                <c:pt idx="8">
                  <c:v>56386</c:v>
                </c:pt>
                <c:pt idx="9">
                  <c:v>59819</c:v>
                </c:pt>
                <c:pt idx="10">
                  <c:v>53420</c:v>
                </c:pt>
                <c:pt idx="11">
                  <c:v>61487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'TD Coordenadorias'!$E$8:$E$9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flat" cmpd="sng" algn="ctr">
              <a:solidFill>
                <a:srgbClr val="FFC000"/>
              </a:solidFill>
              <a:prstDash val="solid"/>
            </a:ln>
            <a:effectLst>
              <a:outerShdw blurRad="57150" dist="38100" dir="5400000" algn="ctr" rotWithShape="0">
                <a:srgbClr val="F79646">
                  <a:shade val="9000"/>
                  <a:satMod val="105000"/>
                  <a:alpha val="48000"/>
                </a:srgbClr>
              </a:outerShdw>
            </a:effectLst>
          </c:spPr>
          <c:marker>
            <c:symbol val="square"/>
            <c:size val="7"/>
            <c:spPr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outerShdw blurRad="57150" dist="38100" dir="5400000" algn="ctr" rotWithShape="0">
                  <a:srgbClr val="F79646">
                    <a:shade val="9000"/>
                    <a:satMod val="105000"/>
                    <a:alpha val="48000"/>
                  </a:srgbClr>
                </a:outerShdw>
              </a:effectLst>
            </c:spPr>
          </c:marker>
          <c:cat>
            <c:strRef>
              <c:f>'TD Coordenadorias'!$A$10:$A$22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'TD Coordenadorias'!$E$10:$E$22</c:f>
              <c:numCache>
                <c:formatCode>#,##0</c:formatCode>
                <c:ptCount val="12"/>
                <c:pt idx="0">
                  <c:v>53211</c:v>
                </c:pt>
                <c:pt idx="1">
                  <c:v>46614</c:v>
                </c:pt>
                <c:pt idx="2">
                  <c:v>55299</c:v>
                </c:pt>
                <c:pt idx="3">
                  <c:v>51499</c:v>
                </c:pt>
                <c:pt idx="4">
                  <c:v>55450</c:v>
                </c:pt>
                <c:pt idx="5">
                  <c:v>53417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90656"/>
        <c:axId val="88495232"/>
      </c:lineChart>
      <c:catAx>
        <c:axId val="8839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495232"/>
        <c:crosses val="autoZero"/>
        <c:auto val="1"/>
        <c:lblAlgn val="ctr"/>
        <c:lblOffset val="100"/>
        <c:noMultiLvlLbl val="0"/>
      </c:catAx>
      <c:valAx>
        <c:axId val="88495232"/>
        <c:scaling>
          <c:orientation val="minMax"/>
        </c:scaling>
        <c:delete val="0"/>
        <c:axPos val="l"/>
        <c:majorGridlines/>
        <c:numFmt formatCode="#,##0_ ;[Red]\-#,##0\ 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</a:schemeClr>
                </a:solidFill>
              </a:defRPr>
            </a:pPr>
            <a:endParaRPr lang="pt-BR"/>
          </a:p>
        </c:txPr>
        <c:crossAx val="88390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pt-B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[Analises - BCF.xlsx]Cacispar!Tabela dinâmica2</c:name>
    <c:fmtId val="106"/>
  </c:pivotSource>
  <c:chart>
    <c:title>
      <c:tx>
        <c:rich>
          <a:bodyPr/>
          <a:lstStyle/>
          <a:p>
            <a:pPr>
              <a:defRPr sz="2000">
                <a:solidFill>
                  <a:srgbClr val="006600"/>
                </a:solidFill>
              </a:defRPr>
            </a:pPr>
            <a:r>
              <a:rPr lang="pt-BR" sz="2000">
                <a:solidFill>
                  <a:srgbClr val="006600"/>
                </a:solidFill>
              </a:rPr>
              <a:t>Cacispar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</c:pivotFmts>
    <c:plotArea>
      <c:layout>
        <c:manualLayout>
          <c:layoutTarget val="inner"/>
          <c:xMode val="edge"/>
          <c:yMode val="edge"/>
          <c:x val="0.1310468464162268"/>
          <c:y val="0.18586946221661646"/>
          <c:w val="0.84978697693281358"/>
          <c:h val="0.54197348170464721"/>
        </c:manualLayout>
      </c:layout>
      <c:lineChart>
        <c:grouping val="standard"/>
        <c:varyColors val="0"/>
        <c:ser>
          <c:idx val="0"/>
          <c:order val="0"/>
          <c:tx>
            <c:strRef>
              <c:f>Cacispar!$B$7:$B$8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Cacispar!$A$9:$A$21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Cacispar!$B$9:$B$21</c:f>
              <c:numCache>
                <c:formatCode>General</c:formatCode>
                <c:ptCount val="12"/>
                <c:pt idx="5" formatCode="#,##0">
                  <c:v>258</c:v>
                </c:pt>
                <c:pt idx="6" formatCode="#,##0">
                  <c:v>239</c:v>
                </c:pt>
                <c:pt idx="7" formatCode="#,##0">
                  <c:v>45979</c:v>
                </c:pt>
                <c:pt idx="8" formatCode="#,##0">
                  <c:v>42318</c:v>
                </c:pt>
                <c:pt idx="9" formatCode="#,##0">
                  <c:v>50420</c:v>
                </c:pt>
                <c:pt idx="10" formatCode="#,##0">
                  <c:v>51952</c:v>
                </c:pt>
                <c:pt idx="11" formatCode="#,##0">
                  <c:v>55787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Cacispar!$C$7:$C$8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Cacispar!$A$9:$A$21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Cacispar!$C$9:$C$21</c:f>
              <c:numCache>
                <c:formatCode>#,##0</c:formatCode>
                <c:ptCount val="12"/>
                <c:pt idx="0">
                  <c:v>48992</c:v>
                </c:pt>
                <c:pt idx="1">
                  <c:v>45044</c:v>
                </c:pt>
                <c:pt idx="2">
                  <c:v>52529</c:v>
                </c:pt>
                <c:pt idx="3">
                  <c:v>55045</c:v>
                </c:pt>
                <c:pt idx="4">
                  <c:v>53393</c:v>
                </c:pt>
                <c:pt idx="5">
                  <c:v>50209</c:v>
                </c:pt>
                <c:pt idx="6">
                  <c:v>55006</c:v>
                </c:pt>
                <c:pt idx="7">
                  <c:v>56630</c:v>
                </c:pt>
                <c:pt idx="8">
                  <c:v>49684</c:v>
                </c:pt>
                <c:pt idx="9">
                  <c:v>55756</c:v>
                </c:pt>
                <c:pt idx="10">
                  <c:v>53272</c:v>
                </c:pt>
                <c:pt idx="11">
                  <c:v>60026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Cacispar!$D$7:$D$8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8"/>
            <c:spPr>
              <a:solidFill>
                <a:srgbClr val="008000"/>
              </a:solidFill>
            </c:spPr>
          </c:marker>
          <c:cat>
            <c:strRef>
              <c:f>Cacispar!$A$9:$A$21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Cacispar!$D$9:$D$21</c:f>
              <c:numCache>
                <c:formatCode>#,##0</c:formatCode>
                <c:ptCount val="12"/>
                <c:pt idx="0">
                  <c:v>52099</c:v>
                </c:pt>
                <c:pt idx="1">
                  <c:v>54163</c:v>
                </c:pt>
                <c:pt idx="2">
                  <c:v>53764</c:v>
                </c:pt>
                <c:pt idx="3">
                  <c:v>54834</c:v>
                </c:pt>
                <c:pt idx="4">
                  <c:v>62184</c:v>
                </c:pt>
                <c:pt idx="5">
                  <c:v>52219</c:v>
                </c:pt>
                <c:pt idx="6">
                  <c:v>61547</c:v>
                </c:pt>
                <c:pt idx="7">
                  <c:v>61384</c:v>
                </c:pt>
                <c:pt idx="8">
                  <c:v>60135</c:v>
                </c:pt>
                <c:pt idx="9">
                  <c:v>64532</c:v>
                </c:pt>
                <c:pt idx="10">
                  <c:v>60540</c:v>
                </c:pt>
                <c:pt idx="11">
                  <c:v>72374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Cacispar!$E$7:$E$8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</c:spPr>
          </c:marker>
          <c:cat>
            <c:strRef>
              <c:f>Cacispar!$A$9:$A$21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Cacispar!$E$9:$E$21</c:f>
              <c:numCache>
                <c:formatCode>#,##0</c:formatCode>
                <c:ptCount val="12"/>
                <c:pt idx="0">
                  <c:v>59683</c:v>
                </c:pt>
                <c:pt idx="1">
                  <c:v>52736</c:v>
                </c:pt>
                <c:pt idx="2">
                  <c:v>64149</c:v>
                </c:pt>
                <c:pt idx="3">
                  <c:v>61100</c:v>
                </c:pt>
                <c:pt idx="4">
                  <c:v>67328</c:v>
                </c:pt>
                <c:pt idx="5">
                  <c:v>64413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36288"/>
        <c:axId val="91067136"/>
      </c:lineChart>
      <c:catAx>
        <c:axId val="9103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067136"/>
        <c:crosses val="autoZero"/>
        <c:auto val="1"/>
        <c:lblAlgn val="ctr"/>
        <c:lblOffset val="100"/>
        <c:noMultiLvlLbl val="0"/>
      </c:catAx>
      <c:valAx>
        <c:axId val="9106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36288"/>
        <c:crosses val="autoZero"/>
        <c:crossBetween val="between"/>
        <c:majorUnit val="2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pt-BR"/>
          </a:p>
        </c:txPr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[Manutencao - BCF.xlsx]Inclusoes!Tabela dinâmica1</c:name>
    <c:fmtId val="59"/>
  </c:pivotSource>
  <c:chart>
    <c:title>
      <c:tx>
        <c:rich>
          <a:bodyPr/>
          <a:lstStyle/>
          <a:p>
            <a:pPr algn="ctr" rtl="0">
              <a:defRPr lang="pt-BR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0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Inclusões </a:t>
            </a:r>
            <a:r>
              <a:rPr lang="pt-BR" sz="1200" b="0" i="0" u="none" strike="noStrike" kern="12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Cacispar</a:t>
            </a:r>
            <a:endParaRPr lang="pt-BR" sz="1200" b="0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  <c:marker>
          <c:symbol val="square"/>
          <c:size val="7"/>
        </c:marker>
      </c:pivotFmt>
      <c:pivotFmt>
        <c:idx val="23"/>
      </c:pivotFmt>
      <c:pivotFmt>
        <c:idx val="24"/>
      </c:pivotFmt>
      <c:pivotFmt>
        <c:idx val="25"/>
        <c:marker>
          <c:symbol val="square"/>
          <c:size val="7"/>
        </c:marker>
      </c:pivotFmt>
      <c:pivotFmt>
        <c:idx val="26"/>
        <c:marker>
          <c:symbol val="square"/>
          <c:size val="7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marker>
          <c:symbol val="square"/>
          <c:size val="7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dLbl>
          <c:idx val="0"/>
          <c:layout>
            <c:manualLayout>
              <c:x val="-3.2989680723965034E-2"/>
              <c:y val="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dLbl>
          <c:idx val="0"/>
          <c:layout>
            <c:manualLayout>
              <c:x val="-3.0790368675700702E-2"/>
              <c:y val="-9.72972972972973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dLbl>
          <c:idx val="0"/>
          <c:layout>
            <c:manualLayout>
              <c:x val="-2.8591061578669925E-2"/>
              <c:y val="-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dLbl>
          <c:idx val="0"/>
          <c:layout>
            <c:manualLayout>
              <c:x val="-3.2989686436926839E-2"/>
              <c:y val="-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dLbl>
          <c:idx val="0"/>
          <c:layout>
            <c:manualLayout>
              <c:x val="-2.8591056627436367E-2"/>
              <c:y val="-0.10450450450450451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dLbl>
          <c:idx val="0"/>
          <c:layout>
            <c:manualLayout>
              <c:x val="-2.8591061578669925E-2"/>
              <c:y val="-9.72972972972973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dLbl>
          <c:idx val="0"/>
          <c:layout>
            <c:manualLayout>
              <c:x val="-2.8591061578669925E-2"/>
              <c:y val="7.927927927927927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dLbl>
          <c:idx val="0"/>
          <c:layout>
            <c:manualLayout>
              <c:x val="-2.6391749149541469E-2"/>
              <c:y val="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dLbl>
          <c:idx val="0"/>
          <c:layout>
            <c:manualLayout>
              <c:x val="-2.8591061578669925E-2"/>
              <c:y val="-8.648648648648651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dLbl>
          <c:idx val="0"/>
          <c:layout>
            <c:manualLayout>
              <c:x val="-3.0790374007798382E-2"/>
              <c:y val="-9.009009009009012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dLbl>
          <c:idx val="0"/>
          <c:layout>
            <c:manualLayout>
              <c:x val="-2.8591061578669925E-2"/>
              <c:y val="8.288288288288288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dLbl>
          <c:idx val="0"/>
          <c:layout>
            <c:manualLayout>
              <c:x val="-3.0790374007798382E-2"/>
              <c:y val="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dLbl>
          <c:idx val="0"/>
          <c:layout>
            <c:manualLayout>
              <c:x val="-3.0790374007798382E-2"/>
              <c:y val="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dLbl>
          <c:idx val="0"/>
          <c:layout>
            <c:manualLayout>
              <c:x val="-3.0790374007798382E-2"/>
              <c:y val="9.72972972972973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dLbl>
          <c:idx val="0"/>
          <c:layout>
            <c:manualLayout>
              <c:x val="-3.2989686436926839E-2"/>
              <c:y val="8.288288288288288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dLbl>
          <c:idx val="0"/>
          <c:layout>
            <c:manualLayout>
              <c:x val="-2.4192436720413015E-2"/>
              <c:y val="9.729729729729735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dLbl>
          <c:idx val="0"/>
          <c:layout>
            <c:manualLayout>
              <c:x val="-3.0790374007798382E-2"/>
              <c:y val="8.648620273817117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dLbl>
          <c:idx val="0"/>
          <c:layout>
            <c:manualLayout>
              <c:x val="-2.1993124291284558E-2"/>
              <c:y val="9.009009009009008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dLbl>
          <c:idx val="0"/>
          <c:layout>
            <c:manualLayout>
              <c:x val="-3.0790374007798382E-2"/>
              <c:y val="-9.369369369369370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dLbl>
          <c:idx val="0"/>
          <c:layout>
            <c:manualLayout>
              <c:x val="-2.1993124291284558E-2"/>
              <c:y val="-9.729729729729730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dLbl>
          <c:idx val="0"/>
          <c:layout>
            <c:manualLayout>
              <c:x val="-3.0790374007798382E-2"/>
              <c:y val="0.1009009009009009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dLbl>
          <c:idx val="0"/>
          <c:layout>
            <c:manualLayout>
              <c:x val="-3.0790374007798382E-2"/>
              <c:y val="9.009009009009008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dLbl>
          <c:idx val="0"/>
          <c:layout>
            <c:manualLayout>
              <c:x val="-3.0790374007798382E-2"/>
              <c:y val="-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dLbl>
          <c:idx val="0"/>
          <c:layout>
            <c:manualLayout>
              <c:x val="-2.8591061578669925E-2"/>
              <c:y val="-8.64864864864864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dLbl>
          <c:idx val="0"/>
          <c:layout>
            <c:manualLayout>
              <c:x val="-3.2989686436926839E-2"/>
              <c:y val="-8.648648648648649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</c:pivotFmt>
      <c:pivotFmt>
        <c:idx val="55"/>
        <c:marker>
          <c:symbol val="square"/>
          <c:size val="7"/>
        </c:marker>
      </c:pivotFmt>
      <c:pivotFmt>
        <c:idx val="56"/>
        <c:marker>
          <c:symbol val="square"/>
          <c:size val="7"/>
        </c:marker>
      </c:pivotFmt>
      <c:pivotFmt>
        <c:idx val="57"/>
      </c:pivotFmt>
      <c:pivotFmt>
        <c:idx val="58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</c:marker>
      </c:pivotFmt>
      <c:pivotFmt>
        <c:idx val="59"/>
        <c:marker>
          <c:symbol val="square"/>
          <c:size val="7"/>
        </c:marker>
      </c:pivotFmt>
      <c:pivotFmt>
        <c:idx val="60"/>
        <c:marker>
          <c:symbol val="square"/>
          <c:size val="7"/>
        </c:marker>
      </c:pivotFmt>
      <c:pivotFmt>
        <c:idx val="61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</c:marker>
      </c:pivotFmt>
      <c:pivotFmt>
        <c:idx val="62"/>
        <c:marker>
          <c:symbol val="square"/>
          <c:size val="7"/>
        </c:marker>
      </c:pivotFmt>
      <c:pivotFmt>
        <c:idx val="63"/>
        <c:marker>
          <c:symbol val="square"/>
          <c:size val="7"/>
        </c:marker>
      </c:pivotFmt>
      <c:pivotFmt>
        <c:idx val="64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</c:marker>
      </c:pivotFmt>
    </c:pivotFmts>
    <c:plotArea>
      <c:layout>
        <c:manualLayout>
          <c:layoutTarget val="inner"/>
          <c:xMode val="edge"/>
          <c:yMode val="edge"/>
          <c:x val="0.15774028580157759"/>
          <c:y val="0.14894974126994892"/>
          <c:w val="0.79816739112320856"/>
          <c:h val="0.53286477427393431"/>
        </c:manualLayout>
      </c:layout>
      <c:lineChart>
        <c:grouping val="standard"/>
        <c:varyColors val="0"/>
        <c:ser>
          <c:idx val="0"/>
          <c:order val="0"/>
          <c:tx>
            <c:strRef>
              <c:f>Inclusoes!$B$6:$B$7</c:f>
              <c:strCache>
                <c:ptCount val="1"/>
                <c:pt idx="0">
                  <c:v>2013</c:v>
                </c:pt>
              </c:strCache>
            </c:strRef>
          </c:tx>
          <c:marker>
            <c:symbol val="square"/>
            <c:size val="7"/>
          </c:marker>
          <c:cat>
            <c:strRef>
              <c:f>Inclusoes!$A$8:$A$20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Inclusoes!$B$8:$B$20</c:f>
              <c:numCache>
                <c:formatCode>#,##0</c:formatCode>
                <c:ptCount val="12"/>
                <c:pt idx="0">
                  <c:v>5986</c:v>
                </c:pt>
                <c:pt idx="1">
                  <c:v>5369</c:v>
                </c:pt>
                <c:pt idx="2">
                  <c:v>5582</c:v>
                </c:pt>
                <c:pt idx="3">
                  <c:v>6088</c:v>
                </c:pt>
                <c:pt idx="4">
                  <c:v>6844</c:v>
                </c:pt>
                <c:pt idx="5">
                  <c:v>6601</c:v>
                </c:pt>
                <c:pt idx="6">
                  <c:v>6821</c:v>
                </c:pt>
                <c:pt idx="7">
                  <c:v>5957</c:v>
                </c:pt>
                <c:pt idx="8">
                  <c:v>5376</c:v>
                </c:pt>
                <c:pt idx="9">
                  <c:v>5590</c:v>
                </c:pt>
                <c:pt idx="10">
                  <c:v>6322</c:v>
                </c:pt>
                <c:pt idx="11">
                  <c:v>4909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Inclusoes!$C$6:$C$7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7"/>
          </c:marker>
          <c:cat>
            <c:strRef>
              <c:f>Inclusoes!$A$8:$A$20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Inclusoes!$C$8:$C$20</c:f>
              <c:numCache>
                <c:formatCode>#,##0</c:formatCode>
                <c:ptCount val="12"/>
                <c:pt idx="0">
                  <c:v>5502</c:v>
                </c:pt>
                <c:pt idx="1">
                  <c:v>6735</c:v>
                </c:pt>
                <c:pt idx="2">
                  <c:v>6176</c:v>
                </c:pt>
                <c:pt idx="3">
                  <c:v>6530</c:v>
                </c:pt>
                <c:pt idx="4">
                  <c:v>6937</c:v>
                </c:pt>
                <c:pt idx="5">
                  <c:v>6568</c:v>
                </c:pt>
                <c:pt idx="6">
                  <c:v>7079</c:v>
                </c:pt>
                <c:pt idx="7">
                  <c:v>6680</c:v>
                </c:pt>
                <c:pt idx="8">
                  <c:v>5897</c:v>
                </c:pt>
                <c:pt idx="9">
                  <c:v>6838</c:v>
                </c:pt>
                <c:pt idx="10">
                  <c:v>5223</c:v>
                </c:pt>
                <c:pt idx="11">
                  <c:v>4639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Inclusoes!$D$6:$D$7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Inclusoes!$A$8:$A$20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Inclusoes!$D$8:$D$20</c:f>
              <c:numCache>
                <c:formatCode>#,##0</c:formatCode>
                <c:ptCount val="12"/>
                <c:pt idx="0">
                  <c:v>5765</c:v>
                </c:pt>
                <c:pt idx="1">
                  <c:v>6227</c:v>
                </c:pt>
                <c:pt idx="2">
                  <c:v>6530</c:v>
                </c:pt>
                <c:pt idx="3">
                  <c:v>5992</c:v>
                </c:pt>
                <c:pt idx="4">
                  <c:v>6518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71552"/>
        <c:axId val="96572544"/>
      </c:lineChart>
      <c:catAx>
        <c:axId val="9167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572544"/>
        <c:crosses val="autoZero"/>
        <c:auto val="1"/>
        <c:lblAlgn val="ctr"/>
        <c:lblOffset val="100"/>
        <c:noMultiLvlLbl val="0"/>
      </c:catAx>
      <c:valAx>
        <c:axId val="96572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1671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0"/>
            </a:pPr>
            <a:r>
              <a:rPr lang="pt-BR" sz="1200" b="1" i="0" baseline="0" dirty="0">
                <a:effectLst/>
              </a:rPr>
              <a:t>IFRD - Indicador Faciap de Registros de Dívidas</a:t>
            </a:r>
            <a:endParaRPr lang="pt-BR" sz="1200" dirty="0">
              <a:effectLst/>
            </a:endParaRPr>
          </a:p>
          <a:p>
            <a:pPr algn="ctr">
              <a:defRPr sz="1200" b="0"/>
            </a:pPr>
            <a:r>
              <a:rPr lang="pt-BR" sz="1200" b="1" i="0" baseline="0" dirty="0">
                <a:effectLst/>
              </a:rPr>
              <a:t>Acumulado Ano - </a:t>
            </a:r>
            <a:r>
              <a:rPr lang="pt-BR" sz="1200" b="1" i="0" baseline="0" dirty="0" smtClean="0">
                <a:effectLst/>
              </a:rPr>
              <a:t>Cacispar</a:t>
            </a:r>
            <a:endParaRPr lang="pt-BR" sz="1200" dirty="0">
              <a:effectLst/>
            </a:endParaRPr>
          </a:p>
        </c:rich>
      </c:tx>
      <c:layout>
        <c:manualLayout>
          <c:xMode val="edge"/>
          <c:yMode val="edge"/>
          <c:x val="0.26070833209359401"/>
          <c:y val="1.43487615509958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2"/>
          <c:y val="0.20040410043084236"/>
          <c:w val="0.7070847948111586"/>
          <c:h val="0.33770316446293269"/>
        </c:manualLayout>
      </c:layout>
      <c:lineChart>
        <c:grouping val="standard"/>
        <c:varyColors val="0"/>
        <c:ser>
          <c:idx val="2"/>
          <c:order val="0"/>
          <c:tx>
            <c:strRef>
              <c:f>Inclusoes!$C$56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88E1E"/>
              </a:solidFill>
            </a:ln>
          </c:spPr>
          <c:marker>
            <c:symbol val="square"/>
            <c:size val="7"/>
            <c:spPr>
              <a:solidFill>
                <a:srgbClr val="088E1E"/>
              </a:solidFill>
            </c:spPr>
          </c:marker>
          <c:dLbls>
            <c:delete val="1"/>
          </c:dLbls>
          <c:cat>
            <c:strRef>
              <c:f>Inclusoes!$A$57:$A$68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Inclusoes!$C$57:$C$68</c:f>
              <c:numCache>
                <c:formatCode>#,##0.0</c:formatCode>
                <c:ptCount val="12"/>
                <c:pt idx="0">
                  <c:v>-8.0855329101236215</c:v>
                </c:pt>
                <c:pt idx="1">
                  <c:v>7.7675033025099074</c:v>
                </c:pt>
                <c:pt idx="2">
                  <c:v>8.7146484029048832</c:v>
                </c:pt>
                <c:pt idx="3">
                  <c:v>8.3300760043431055</c:v>
                </c:pt>
                <c:pt idx="4">
                  <c:v>6.7327329338109747</c:v>
                </c:pt>
                <c:pt idx="5">
                  <c:v>5.4236358650945986</c:v>
                </c:pt>
                <c:pt idx="6">
                  <c:v>5.16504585248666</c:v>
                </c:pt>
                <c:pt idx="7">
                  <c:v>6.0083658219623128</c:v>
                </c:pt>
                <c:pt idx="8">
                  <c:v>6.3708260105448158</c:v>
                </c:pt>
                <c:pt idx="9">
                  <c:v>7.8519945527618162</c:v>
                </c:pt>
                <c:pt idx="10">
                  <c:v>5.4541902128171218</c:v>
                </c:pt>
                <c:pt idx="11">
                  <c:v>4.7015186507103364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Inclusoes!$D$56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99F45"/>
              </a:solidFill>
            </a:ln>
          </c:spPr>
          <c:marker>
            <c:symbol val="square"/>
            <c:size val="7"/>
            <c:spPr>
              <a:solidFill>
                <a:srgbClr val="F99F45"/>
              </a:solidFill>
              <a:ln>
                <a:solidFill>
                  <a:srgbClr val="F99F45"/>
                </a:solidFill>
              </a:ln>
            </c:spPr>
          </c:marker>
          <c:dLbls>
            <c:delete val="1"/>
          </c:dLbls>
          <c:cat>
            <c:strRef>
              <c:f>Inclusoes!$A$57:$A$68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Inclusoes!$D$57:$D$68</c:f>
              <c:numCache>
                <c:formatCode>#,##0.0</c:formatCode>
                <c:ptCount val="12"/>
                <c:pt idx="0">
                  <c:v>4.7800799709196653</c:v>
                </c:pt>
                <c:pt idx="1">
                  <c:v>-2.0021247037672629</c:v>
                </c:pt>
                <c:pt idx="2">
                  <c:v>0.591973062510183</c:v>
                </c:pt>
                <c:pt idx="3">
                  <c:v>-1.7199214208395139</c:v>
                </c:pt>
                <c:pt idx="4">
                  <c:v>-2.6599749058971143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03136"/>
        <c:axId val="96605312"/>
      </c:lineChart>
      <c:catAx>
        <c:axId val="96603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b="0"/>
            </a:pPr>
            <a:endParaRPr lang="pt-BR"/>
          </a:p>
        </c:txPr>
        <c:crossAx val="96605312"/>
        <c:crosses val="autoZero"/>
        <c:auto val="1"/>
        <c:lblAlgn val="ctr"/>
        <c:lblOffset val="1000"/>
        <c:noMultiLvlLbl val="0"/>
      </c:catAx>
      <c:valAx>
        <c:axId val="9660531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96603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[Manutencao - BCF.xlsx]Exclusoes!Tabela dinâmica2</c:name>
    <c:fmtId val="110"/>
  </c:pivotSource>
  <c:chart>
    <c:title>
      <c:tx>
        <c:rich>
          <a:bodyPr/>
          <a:lstStyle/>
          <a:p>
            <a:pPr>
              <a:defRPr sz="1200" b="0"/>
            </a:pPr>
            <a:r>
              <a:rPr lang="pt-BR" sz="1200" b="0" dirty="0"/>
              <a:t>Exclusões </a:t>
            </a:r>
            <a:r>
              <a:rPr lang="pt-BR" sz="1200" b="0" dirty="0" smtClean="0"/>
              <a:t>Cacispar</a:t>
            </a:r>
            <a:endParaRPr lang="pt-BR" sz="1200" b="0" dirty="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  <c:spPr>
          <a:ln>
            <a:solidFill>
              <a:srgbClr val="C00000"/>
            </a:solidFill>
          </a:ln>
        </c:spPr>
        <c:marker>
          <c:symbol val="square"/>
          <c:size val="7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4"/>
        <c:spPr>
          <a:ln>
            <a:solidFill>
              <a:srgbClr val="088E1E"/>
            </a:solidFill>
          </a:ln>
        </c:spPr>
        <c:marker>
          <c:symbol val="square"/>
          <c:size val="7"/>
          <c:spPr>
            <a:solidFill>
              <a:srgbClr val="088E1E"/>
            </a:solidFill>
            <a:ln>
              <a:solidFill>
                <a:srgbClr val="088E1E"/>
              </a:solidFill>
            </a:ln>
          </c:spPr>
        </c:marker>
      </c:pivotFmt>
      <c:pivotFmt>
        <c:idx val="5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c:spPr>
        </c:marker>
      </c:pivotFmt>
      <c:pivotFmt>
        <c:idx val="15"/>
        <c:spPr>
          <a:ln>
            <a:solidFill>
              <a:srgbClr val="C00000"/>
            </a:solidFill>
          </a:ln>
        </c:spPr>
        <c:marker>
          <c:symbol val="square"/>
          <c:size val="7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16"/>
        <c:spPr>
          <a:ln>
            <a:solidFill>
              <a:srgbClr val="088E1E"/>
            </a:solidFill>
          </a:ln>
        </c:spPr>
        <c:marker>
          <c:symbol val="square"/>
          <c:size val="7"/>
          <c:spPr>
            <a:solidFill>
              <a:srgbClr val="088E1E"/>
            </a:solidFill>
            <a:ln>
              <a:solidFill>
                <a:srgbClr val="088E1E"/>
              </a:solidFill>
            </a:ln>
          </c:spPr>
        </c:marker>
      </c:pivotFmt>
      <c:pivotFmt>
        <c:idx val="17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c:spPr>
        </c:marker>
      </c:pivotFmt>
      <c:pivotFmt>
        <c:idx val="18"/>
        <c:spPr>
          <a:ln>
            <a:solidFill>
              <a:srgbClr val="C00000"/>
            </a:solidFill>
          </a:ln>
        </c:spPr>
        <c:marker>
          <c:symbol val="square"/>
          <c:size val="7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19"/>
        <c:spPr>
          <a:ln>
            <a:solidFill>
              <a:srgbClr val="088E1E"/>
            </a:solidFill>
          </a:ln>
        </c:spPr>
        <c:marker>
          <c:symbol val="square"/>
          <c:size val="7"/>
          <c:spPr>
            <a:solidFill>
              <a:srgbClr val="088E1E"/>
            </a:solidFill>
            <a:ln>
              <a:solidFill>
                <a:srgbClr val="088E1E"/>
              </a:solidFill>
            </a:ln>
          </c:spPr>
        </c:marker>
      </c:pivotFmt>
      <c:pivotFmt>
        <c:idx val="20"/>
        <c:spPr>
          <a:ln>
            <a:solidFill>
              <a:srgbClr val="FFC000"/>
            </a:solidFill>
          </a:ln>
        </c:spPr>
        <c:marker>
          <c:symbol val="square"/>
          <c:size val="7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c:spPr>
        </c:marker>
      </c:pivotFmt>
    </c:pivotFmts>
    <c:plotArea>
      <c:layout>
        <c:manualLayout>
          <c:layoutTarget val="inner"/>
          <c:xMode val="edge"/>
          <c:yMode val="edge"/>
          <c:x val="0.16863180076765663"/>
          <c:y val="0.14814992742102717"/>
          <c:w val="0.82702481982288711"/>
          <c:h val="0.55285926591553192"/>
        </c:manualLayout>
      </c:layout>
      <c:lineChart>
        <c:grouping val="standard"/>
        <c:varyColors val="0"/>
        <c:ser>
          <c:idx val="0"/>
          <c:order val="0"/>
          <c:tx>
            <c:strRef>
              <c:f>Exclusoes!$B$5:$B$6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Exclusoes!$A$7:$A$19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Exclusoes!$B$7:$B$19</c:f>
              <c:numCache>
                <c:formatCode>#,##0</c:formatCode>
                <c:ptCount val="12"/>
                <c:pt idx="0">
                  <c:v>4226</c:v>
                </c:pt>
                <c:pt idx="1">
                  <c:v>2952</c:v>
                </c:pt>
                <c:pt idx="2">
                  <c:v>3636</c:v>
                </c:pt>
                <c:pt idx="3">
                  <c:v>3943</c:v>
                </c:pt>
                <c:pt idx="4">
                  <c:v>3419</c:v>
                </c:pt>
                <c:pt idx="5">
                  <c:v>3820</c:v>
                </c:pt>
                <c:pt idx="6">
                  <c:v>4471</c:v>
                </c:pt>
                <c:pt idx="7">
                  <c:v>4509</c:v>
                </c:pt>
                <c:pt idx="8">
                  <c:v>3707</c:v>
                </c:pt>
                <c:pt idx="9">
                  <c:v>3600</c:v>
                </c:pt>
                <c:pt idx="10">
                  <c:v>3702</c:v>
                </c:pt>
                <c:pt idx="11">
                  <c:v>4384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Exclusoes!$C$5:$C$6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88E1E"/>
              </a:solidFill>
            </a:ln>
          </c:spPr>
          <c:marker>
            <c:symbol val="square"/>
            <c:size val="7"/>
            <c:spPr>
              <a:solidFill>
                <a:srgbClr val="088E1E"/>
              </a:solidFill>
              <a:ln>
                <a:solidFill>
                  <a:srgbClr val="088E1E"/>
                </a:solidFill>
              </a:ln>
            </c:spPr>
          </c:marker>
          <c:cat>
            <c:strRef>
              <c:f>Exclusoes!$A$7:$A$19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Exclusoes!$C$7:$C$19</c:f>
              <c:numCache>
                <c:formatCode>#,##0</c:formatCode>
                <c:ptCount val="12"/>
                <c:pt idx="0">
                  <c:v>3374</c:v>
                </c:pt>
                <c:pt idx="1">
                  <c:v>3703</c:v>
                </c:pt>
                <c:pt idx="2">
                  <c:v>4157</c:v>
                </c:pt>
                <c:pt idx="3">
                  <c:v>4357</c:v>
                </c:pt>
                <c:pt idx="4">
                  <c:v>4425</c:v>
                </c:pt>
                <c:pt idx="5">
                  <c:v>4265</c:v>
                </c:pt>
                <c:pt idx="6">
                  <c:v>4699</c:v>
                </c:pt>
                <c:pt idx="7">
                  <c:v>4684</c:v>
                </c:pt>
                <c:pt idx="8">
                  <c:v>4993</c:v>
                </c:pt>
                <c:pt idx="9">
                  <c:v>4495</c:v>
                </c:pt>
                <c:pt idx="10">
                  <c:v>3660</c:v>
                </c:pt>
                <c:pt idx="11">
                  <c:v>5808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Exclusoes!$D$5:$D$6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Exclusoes!$A$7:$A$19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Exclusoes!$D$7:$D$19</c:f>
              <c:numCache>
                <c:formatCode>#,##0</c:formatCode>
                <c:ptCount val="12"/>
                <c:pt idx="0">
                  <c:v>4495</c:v>
                </c:pt>
                <c:pt idx="1">
                  <c:v>4749</c:v>
                </c:pt>
                <c:pt idx="2">
                  <c:v>8118</c:v>
                </c:pt>
                <c:pt idx="3">
                  <c:v>6187</c:v>
                </c:pt>
                <c:pt idx="4">
                  <c:v>6002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60864"/>
        <c:axId val="97134080"/>
      </c:lineChart>
      <c:catAx>
        <c:axId val="9666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97134080"/>
        <c:crosses val="autoZero"/>
        <c:auto val="1"/>
        <c:lblAlgn val="ctr"/>
        <c:lblOffset val="100"/>
        <c:noMultiLvlLbl val="0"/>
      </c:catAx>
      <c:valAx>
        <c:axId val="971340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6660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0"/>
            </a:pPr>
            <a:r>
              <a:rPr lang="pt-BR" sz="1200" b="1" i="0" baseline="0">
                <a:effectLst/>
              </a:rPr>
              <a:t>IFRE - Indicador Faciap de Regularização de Dívidas</a:t>
            </a:r>
            <a:endParaRPr lang="pt-BR" sz="1200">
              <a:effectLst/>
            </a:endParaRPr>
          </a:p>
          <a:p>
            <a:pPr algn="ctr">
              <a:defRPr sz="1200" b="0"/>
            </a:pPr>
            <a:r>
              <a:rPr lang="pt-BR" sz="1200" b="1" i="0" baseline="0">
                <a:effectLst/>
              </a:rPr>
              <a:t>Acumulado Ano</a:t>
            </a:r>
            <a:r>
              <a:rPr lang="pt-BR" sz="1200" b="0" i="0" baseline="0">
                <a:effectLst/>
              </a:rPr>
              <a:t> </a:t>
            </a:r>
            <a:r>
              <a:rPr lang="pt-BR" sz="1200" b="1" i="0" baseline="0">
                <a:effectLst/>
              </a:rPr>
              <a:t>- BCF</a:t>
            </a:r>
          </a:p>
        </c:rich>
      </c:tx>
      <c:layout>
        <c:manualLayout>
          <c:xMode val="edge"/>
          <c:yMode val="edge"/>
          <c:x val="0.2910990056586335"/>
          <c:y val="2.13523107739725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69998032277361"/>
          <c:y val="0.20778580370311381"/>
          <c:w val="0.74218879719091735"/>
          <c:h val="0.36116042447325347"/>
        </c:manualLayout>
      </c:layout>
      <c:lineChart>
        <c:grouping val="standard"/>
        <c:varyColors val="0"/>
        <c:ser>
          <c:idx val="2"/>
          <c:order val="0"/>
          <c:tx>
            <c:strRef>
              <c:f>Exclusoes!$C$57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88E1E"/>
              </a:solidFill>
            </a:ln>
          </c:spPr>
          <c:marker>
            <c:symbol val="square"/>
            <c:size val="7"/>
            <c:spPr>
              <a:solidFill>
                <a:srgbClr val="088E1E"/>
              </a:solidFill>
            </c:spPr>
          </c:marker>
          <c:dLbls>
            <c:delete val="1"/>
          </c:dLbls>
          <c:cat>
            <c:strRef>
              <c:f>Exclusoes!$A$58:$A$69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Exclusoes!$C$58:$C$69</c:f>
              <c:numCache>
                <c:formatCode>#,##0.0</c:formatCode>
                <c:ptCount val="12"/>
                <c:pt idx="0">
                  <c:v>-20.160908660672032</c:v>
                </c:pt>
                <c:pt idx="1">
                  <c:v>-1.4070771802730566</c:v>
                </c:pt>
                <c:pt idx="2">
                  <c:v>3.8838542629924171</c:v>
                </c:pt>
                <c:pt idx="3">
                  <c:v>5.6515551941451516</c:v>
                </c:pt>
                <c:pt idx="4">
                  <c:v>10.123239436619718</c:v>
                </c:pt>
                <c:pt idx="5">
                  <c:v>10.388252409529004</c:v>
                </c:pt>
                <c:pt idx="6">
                  <c:v>9.4948426342237493</c:v>
                </c:pt>
                <c:pt idx="7">
                  <c:v>8.677685950413224</c:v>
                </c:pt>
                <c:pt idx="8">
                  <c:v>11.458063027996426</c:v>
                </c:pt>
                <c:pt idx="9">
                  <c:v>12.718438993809263</c:v>
                </c:pt>
                <c:pt idx="10">
                  <c:v>11.496963201143265</c:v>
                </c:pt>
                <c:pt idx="11">
                  <c:v>13.480989454161186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Exclusoes!$D$57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99F45"/>
              </a:solidFill>
            </a:ln>
          </c:spPr>
          <c:marker>
            <c:symbol val="square"/>
            <c:size val="7"/>
            <c:spPr>
              <a:solidFill>
                <a:srgbClr val="F99F45"/>
              </a:solidFill>
              <a:ln>
                <a:solidFill>
                  <a:srgbClr val="F99F45"/>
                </a:solidFill>
              </a:ln>
            </c:spPr>
          </c:marker>
          <c:dLbls>
            <c:delete val="1"/>
          </c:dLbls>
          <c:cat>
            <c:strRef>
              <c:f>Exclusoes!$A$58:$A$69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Exclusoes!$D$58:$D$69</c:f>
              <c:numCache>
                <c:formatCode>#,##0.0</c:formatCode>
                <c:ptCount val="12"/>
                <c:pt idx="0">
                  <c:v>33.224659158269112</c:v>
                </c:pt>
                <c:pt idx="1">
                  <c:v>30.620319344354954</c:v>
                </c:pt>
                <c:pt idx="2">
                  <c:v>54.548691472316179</c:v>
                </c:pt>
                <c:pt idx="3">
                  <c:v>51.042267975113852</c:v>
                </c:pt>
                <c:pt idx="4">
                  <c:v>47.636890487609911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148288"/>
        <c:axId val="97166848"/>
      </c:lineChart>
      <c:catAx>
        <c:axId val="971482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b="0"/>
            </a:pPr>
            <a:endParaRPr lang="pt-BR"/>
          </a:p>
        </c:txPr>
        <c:crossAx val="97166848"/>
        <c:crosses val="autoZero"/>
        <c:auto val="1"/>
        <c:lblAlgn val="ctr"/>
        <c:lblOffset val="1000"/>
        <c:noMultiLvlLbl val="0"/>
      </c:catAx>
      <c:valAx>
        <c:axId val="9716684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97148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0.01055</cdr:x>
      <cdr:y>0.009</cdr:y>
    </cdr:from>
    <cdr:to>
      <cdr:x>0.23844</cdr:x>
      <cdr:y>0.13188</cdr:y>
    </cdr:to>
    <cdr:pic>
      <cdr:nvPicPr>
        <cdr:cNvPr id="3" name="Imagem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3371" y="29909"/>
          <a:ext cx="1152857" cy="4083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0.02359</cdr:x>
      <cdr:y>0.02135</cdr:y>
    </cdr:from>
    <cdr:to>
      <cdr:x>0.26526</cdr:x>
      <cdr:y>0.16767</cdr:y>
    </cdr:to>
    <cdr:pic>
      <cdr:nvPicPr>
        <cdr:cNvPr id="2" name="Imagem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3122" y="61911"/>
          <a:ext cx="1056318" cy="42430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0.01875</cdr:x>
      <cdr:y>0.02135</cdr:y>
    </cdr:from>
    <cdr:to>
      <cdr:x>0.26042</cdr:x>
      <cdr:y>0.16767</cdr:y>
    </cdr:to>
    <cdr:pic>
      <cdr:nvPicPr>
        <cdr:cNvPr id="2" name="Imagem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5002" y="79818"/>
          <a:ext cx="1224487" cy="54702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F6392B-F608-4BA2-92E7-BF952324EDCF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DC9B739-02C9-4546-B803-FCAE54489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27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6889-67ED-4254-A202-987734934D39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CD96-521D-4FAF-867B-367D1F0575A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FACI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2" y="3581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ojetos\imagens\botoes\48x48\Company-48x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jetos\imagens\botoes\48x48\Company-48x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80" y="210787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jetos\imagens\botoes\48x48\City-48x4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54" y="241267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jetos\imagens\botoes\48x48\Company-48x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01" y="3276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projetos\imagens\botoes\48x48\City-48x4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24" y="308827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jetos\imagens\botoes\48x48\Company-48x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56" y="308827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jetos\imagens\botoes\48x48\City-48x4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54" y="339307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jetos\imagens\botoes\48x48\Company-48x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54" y="26670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projetos\imagens\botoes\48x48\City-48x4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2" y="23488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jetos\imagens\botoes\48x48\City-48x4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76024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37" y="176617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5" y="285967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80" y="29873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2" y="299230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53" y="3886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75" y="17480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projetos\imagens\botoes\48x48\MenuCadastros4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37" y="285967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esultado de imagem para contato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2" descr="Resultado de imagem para contato pesso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5" name="Picture 13" descr="C:\Users\Admin\Pictures\banco de imagens\con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90" y="3645024"/>
            <a:ext cx="3672408" cy="22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148064" y="1418000"/>
            <a:ext cx="39787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Valorizar é se fazer </a:t>
            </a:r>
            <a:r>
              <a:rPr lang="pt-BR" sz="2400" b="1" dirty="0" smtClean="0">
                <a:solidFill>
                  <a:srgbClr val="00B050"/>
                </a:solidFill>
              </a:rPr>
              <a:t>presente</a:t>
            </a:r>
            <a:r>
              <a:rPr lang="pt-BR" sz="2400" b="1" dirty="0" smtClean="0"/>
              <a:t>. </a:t>
            </a:r>
            <a:endParaRPr lang="pt-BR" sz="2400" b="1" dirty="0"/>
          </a:p>
          <a:p>
            <a:r>
              <a:rPr lang="pt-BR" sz="2400" b="1" dirty="0" smtClean="0"/>
              <a:t>Compreender as </a:t>
            </a:r>
            <a:r>
              <a:rPr lang="pt-BR" sz="2400" b="1" dirty="0" smtClean="0">
                <a:solidFill>
                  <a:srgbClr val="FF0000"/>
                </a:solidFill>
              </a:rPr>
              <a:t>dificuldades</a:t>
            </a:r>
            <a:r>
              <a:rPr lang="pt-BR" sz="2400" b="1" dirty="0" smtClean="0"/>
              <a:t>.</a:t>
            </a:r>
          </a:p>
          <a:p>
            <a:r>
              <a:rPr lang="pt-BR" sz="2400" b="1" dirty="0"/>
              <a:t>Perceber as </a:t>
            </a:r>
            <a:r>
              <a:rPr lang="pt-BR" sz="2400" b="1" dirty="0">
                <a:solidFill>
                  <a:srgbClr val="0070C0"/>
                </a:solidFill>
              </a:rPr>
              <a:t>necessidades</a:t>
            </a:r>
            <a:r>
              <a:rPr lang="pt-BR" sz="2400" b="1" dirty="0" smtClean="0"/>
              <a:t>.</a:t>
            </a:r>
          </a:p>
          <a:p>
            <a:r>
              <a:rPr lang="pt-BR" sz="2400" b="1" dirty="0" smtClean="0"/>
              <a:t>Apresentar </a:t>
            </a:r>
            <a:r>
              <a:rPr lang="pt-BR" sz="2400" b="1" dirty="0" smtClean="0">
                <a:solidFill>
                  <a:srgbClr val="00B050"/>
                </a:solidFill>
              </a:rPr>
              <a:t>Benefícios</a:t>
            </a:r>
            <a:r>
              <a:rPr lang="pt-BR" sz="2400" b="1" dirty="0" smtClean="0"/>
              <a:t>.</a:t>
            </a:r>
            <a:endParaRPr lang="pt-BR" sz="2400" b="1" dirty="0"/>
          </a:p>
          <a:p>
            <a:endParaRPr lang="pt-BR" sz="2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899592" y="4532927"/>
            <a:ext cx="321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Empresas  são pessoas.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99592" y="4911551"/>
            <a:ext cx="3954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Pessoas precisam e devem ser</a:t>
            </a:r>
          </a:p>
          <a:p>
            <a:r>
              <a:rPr lang="pt-BR" sz="2400" dirty="0" smtClean="0"/>
              <a:t>Valorizadas.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74735" y="5949280"/>
            <a:ext cx="185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Satisfação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83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Pictures\banco de imagens\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7" y="1512111"/>
            <a:ext cx="8738883" cy="52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65372" y="22451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Empresas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07904" y="30775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Sócios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07903" y="3664267"/>
            <a:ext cx="17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Colaboradores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07903" y="4176533"/>
            <a:ext cx="294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Dependentes dos</a:t>
            </a:r>
          </a:p>
          <a:p>
            <a:r>
              <a:rPr lang="pt-BR" b="1" dirty="0" smtClean="0">
                <a:solidFill>
                  <a:srgbClr val="0D0E4B"/>
                </a:solidFill>
              </a:rPr>
              <a:t>Sócios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3" y="4856104"/>
            <a:ext cx="355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Dependentes dos</a:t>
            </a:r>
          </a:p>
          <a:p>
            <a:r>
              <a:rPr lang="pt-BR" b="1" dirty="0" smtClean="0">
                <a:solidFill>
                  <a:srgbClr val="0D0E4B"/>
                </a:solidFill>
              </a:rPr>
              <a:t>Colaboradores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39803" y="5680311"/>
            <a:ext cx="169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Comunidade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63057" y="229571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51.000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52424" y="30771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+100.000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36532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+400.000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42375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+150.000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56176" y="502160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+900.000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7344308" y="2464992"/>
            <a:ext cx="324036" cy="3399985"/>
          </a:xfrm>
          <a:prstGeom prst="rightBrace">
            <a:avLst>
              <a:gd name="adj1" fmla="val 5880"/>
              <a:gd name="adj2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10813" y="5877272"/>
            <a:ext cx="300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FF00"/>
                </a:solidFill>
              </a:rPr>
              <a:t>Benefícios geram economia.</a:t>
            </a:r>
          </a:p>
          <a:p>
            <a:pPr algn="r"/>
            <a:r>
              <a:rPr lang="pt-BR" sz="1600" b="1" dirty="0" smtClean="0">
                <a:solidFill>
                  <a:srgbClr val="FFFF00"/>
                </a:solidFill>
              </a:rPr>
              <a:t>Economia gera satisfação. </a:t>
            </a:r>
          </a:p>
          <a:p>
            <a:pPr algn="r"/>
            <a:r>
              <a:rPr lang="pt-BR" sz="1600" b="1" dirty="0" smtClean="0">
                <a:solidFill>
                  <a:srgbClr val="FFFF00"/>
                </a:solidFill>
              </a:rPr>
              <a:t>Satisfação gera fidelidade.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2699792" y="2924944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699792" y="3573016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699792" y="4149080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699792" y="4869160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699792" y="5517232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55576" y="1052537"/>
            <a:ext cx="8030439" cy="5762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O que acontece quando nos fazemos presentes?</a:t>
            </a:r>
            <a:endParaRPr lang="pt-BR" sz="2400" b="1" dirty="0">
              <a:solidFill>
                <a:srgbClr val="008000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56176" y="56827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FF0000"/>
                </a:solidFill>
              </a:rPr>
              <a:t>+</a:t>
            </a:r>
            <a:r>
              <a:rPr lang="pt-BR" sz="1600" b="1" dirty="0" smtClean="0">
                <a:solidFill>
                  <a:srgbClr val="FF0000"/>
                </a:solidFill>
              </a:rPr>
              <a:t>9.000.000</a:t>
            </a:r>
          </a:p>
        </p:txBody>
      </p:sp>
      <p:pic>
        <p:nvPicPr>
          <p:cNvPr id="24" name="Picture 11" descr="C:\Users\Admin\Pictures\banco de imagens\BCF\produtos\assesso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3" y="2456208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69" y="2145696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4" y="1834678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C:\Users\Admin\Pictures\banco de imagens\BCF\produtos\c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69" y="1834687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C:\Users\Admin\Pictures\banco de imagens\BCF\produtos\co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2" y="2145696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 descr="C:\Users\Admin\Pictures\banco de imagens\BCF\produtos\segu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37" y="2145696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37" y="1836089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4" y="3263441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4" y="2945359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Admin\Pictures\banco de imagens\BCF\produtos\c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4" y="3259368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47" y="2946770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05" y="3738057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0" y="3742256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33" y="3738057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78" y="4358280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3" y="4362479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06" y="4358280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19" y="5018970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4" y="5023169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47" y="5018970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C:\Users\Admin\Pictures\banco de imagens\BCF\produtos\capacit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24" y="5940635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Admin\Pictures\banco de imagens\BCF\produtos\b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9" y="5629617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C:\Users\Admin\Pictures\banco de imagens\BCF\produtos\c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24" y="5629626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C:\Users\Admin\Pictures\banco de imagens\BCF\produtos\co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7" y="5940635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7" descr="C:\Users\Admin\Pictures\banco de imagens\BCF\produtos\segu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92" y="5940635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C:\Users\Admin\Pictures\banco de imagens\BCF\produtos\telefon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92" y="5631028"/>
            <a:ext cx="115347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62" y="2455863"/>
            <a:ext cx="1138026" cy="30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Resultado de imagem para contato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2" descr="Resultado de imagem para contato pesso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" name="Picture 2" descr="https://fbcdn-sphotos-g-a.akamaihd.net/hphotos-ak-xft1/v/t1.0-9/11697_736194436449177_9211079720210144698_n.jpg?oh=8c164ae9a61827f6f246405724e0a180&amp;oe=560FBC91&amp;__gda__=1448348695_b7b2014b81f95a8a35b70c1a8b146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70" y="1988840"/>
            <a:ext cx="9234204" cy="3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4483037" y="5517232"/>
            <a:ext cx="2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Satisfação e fidelização.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5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lides FACIA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5" descr="LOGO BC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48880"/>
            <a:ext cx="3024337" cy="5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3284984"/>
            <a:ext cx="1895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Edson J. Araújo Filho</a:t>
            </a:r>
          </a:p>
          <a:p>
            <a:r>
              <a:rPr lang="pt-BR" sz="1200" dirty="0" smtClean="0"/>
              <a:t>Coordenador da BCF</a:t>
            </a:r>
          </a:p>
          <a:p>
            <a:r>
              <a:rPr lang="pt-BR" sz="1200" dirty="0" smtClean="0"/>
              <a:t>Superintendente Faciap</a:t>
            </a:r>
          </a:p>
          <a:p>
            <a:r>
              <a:rPr lang="pt-BR" sz="1200" dirty="0" smtClean="0"/>
              <a:t>edson@faciap.org.br</a:t>
            </a:r>
            <a:endParaRPr lang="pt-B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53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79911" y="2998693"/>
            <a:ext cx="18281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600" b="1" i="1" dirty="0" smtClean="0">
                <a:solidFill>
                  <a:srgbClr val="2E507A"/>
                </a:solidFill>
              </a:rPr>
              <a:t>Estadual</a:t>
            </a:r>
            <a:endParaRPr lang="pt-BR" sz="3600" b="1" i="1" dirty="0">
              <a:solidFill>
                <a:srgbClr val="2E5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LOGO BC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9453"/>
            <a:ext cx="2016224" cy="3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6" descr="Volume 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3347889" y="2204864"/>
            <a:ext cx="4824412" cy="1944687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pt-BR" sz="44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Indicadores BCF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251 Cidades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27 mil estabelecimentos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714182"/>
            <a:ext cx="32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INDICADORES – Janeiro a Maio 2015</a:t>
            </a:r>
            <a:endParaRPr lang="pt-BR" sz="1600" dirty="0"/>
          </a:p>
        </p:txBody>
      </p:sp>
      <p:grpSp>
        <p:nvGrpSpPr>
          <p:cNvPr id="4" name="Grupo 3"/>
          <p:cNvGrpSpPr/>
          <p:nvPr/>
        </p:nvGrpSpPr>
        <p:grpSpPr>
          <a:xfrm>
            <a:off x="1907703" y="2033552"/>
            <a:ext cx="3646811" cy="381186"/>
            <a:chOff x="1979711" y="2243891"/>
            <a:chExt cx="3646811" cy="381186"/>
          </a:xfrm>
        </p:grpSpPr>
        <p:sp>
          <p:nvSpPr>
            <p:cNvPr id="7" name="CaixaDeTexto 6"/>
            <p:cNvSpPr txBox="1"/>
            <p:nvPr/>
          </p:nvSpPr>
          <p:spPr>
            <a:xfrm>
              <a:off x="2190068" y="2243891"/>
              <a:ext cx="3436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2,7% Registro de Dívidas</a:t>
              </a:r>
              <a:r>
                <a:rPr lang="pt-BR" dirty="0"/>
                <a:t> - Cacispar</a:t>
              </a:r>
            </a:p>
          </p:txBody>
        </p:sp>
        <p:sp>
          <p:nvSpPr>
            <p:cNvPr id="8" name="Seta para cima 7"/>
            <p:cNvSpPr/>
            <p:nvPr/>
          </p:nvSpPr>
          <p:spPr>
            <a:xfrm flipV="1">
              <a:off x="1979711" y="2253183"/>
              <a:ext cx="216354" cy="37189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909743" y="2501020"/>
            <a:ext cx="4491669" cy="369332"/>
            <a:chOff x="1981751" y="2852936"/>
            <a:chExt cx="4491669" cy="369332"/>
          </a:xfrm>
        </p:grpSpPr>
        <p:sp>
          <p:nvSpPr>
            <p:cNvPr id="9" name="CaixaDeTexto 8"/>
            <p:cNvSpPr txBox="1"/>
            <p:nvPr/>
          </p:nvSpPr>
          <p:spPr>
            <a:xfrm>
              <a:off x="2190068" y="2852936"/>
              <a:ext cx="4283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10,1% Regularizações de Dívidas </a:t>
              </a:r>
              <a:r>
                <a:rPr lang="pt-BR" dirty="0"/>
                <a:t> - Cacispar</a:t>
              </a:r>
              <a:r>
                <a:rPr lang="pt-BR" dirty="0" smtClean="0"/>
                <a:t> </a:t>
              </a:r>
              <a:endParaRPr lang="pt-BR" dirty="0"/>
            </a:p>
          </p:txBody>
        </p:sp>
        <p:sp>
          <p:nvSpPr>
            <p:cNvPr id="11" name="Seta para cima 10"/>
            <p:cNvSpPr/>
            <p:nvPr/>
          </p:nvSpPr>
          <p:spPr>
            <a:xfrm>
              <a:off x="1981751" y="2852936"/>
              <a:ext cx="208317" cy="359541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907704" y="3402820"/>
            <a:ext cx="4906963" cy="376340"/>
            <a:chOff x="1979712" y="1653830"/>
            <a:chExt cx="4906963" cy="376340"/>
          </a:xfrm>
        </p:grpSpPr>
        <p:sp>
          <p:nvSpPr>
            <p:cNvPr id="3" name="CaixaDeTexto 2"/>
            <p:cNvSpPr txBox="1"/>
            <p:nvPr/>
          </p:nvSpPr>
          <p:spPr>
            <a:xfrm>
              <a:off x="2190068" y="1653830"/>
              <a:ext cx="4696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0,2% Intenções de Compras a Crédito </a:t>
              </a:r>
              <a:r>
                <a:rPr lang="pt-BR" dirty="0"/>
                <a:t> - Cacispar</a:t>
              </a:r>
            </a:p>
          </p:txBody>
        </p:sp>
        <p:sp>
          <p:nvSpPr>
            <p:cNvPr id="13" name="Seta para cima 12"/>
            <p:cNvSpPr/>
            <p:nvPr/>
          </p:nvSpPr>
          <p:spPr>
            <a:xfrm flipV="1">
              <a:off x="1979712" y="1658276"/>
              <a:ext cx="216354" cy="37189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907704" y="1605111"/>
            <a:ext cx="5961932" cy="383729"/>
            <a:chOff x="1979711" y="2253183"/>
            <a:chExt cx="5961932" cy="383729"/>
          </a:xfrm>
        </p:grpSpPr>
        <p:sp>
          <p:nvSpPr>
            <p:cNvPr id="18" name="CaixaDeTexto 17"/>
            <p:cNvSpPr txBox="1"/>
            <p:nvPr/>
          </p:nvSpPr>
          <p:spPr>
            <a:xfrm>
              <a:off x="2190068" y="2267580"/>
              <a:ext cx="575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4,3% Ritmo da Variação da Inadimplência Líquida - Cacispar</a:t>
              </a:r>
              <a:endParaRPr lang="pt-BR" dirty="0"/>
            </a:p>
          </p:txBody>
        </p:sp>
        <p:sp>
          <p:nvSpPr>
            <p:cNvPr id="19" name="Seta para cima 18"/>
            <p:cNvSpPr/>
            <p:nvPr/>
          </p:nvSpPr>
          <p:spPr>
            <a:xfrm flipV="1">
              <a:off x="1979711" y="2253183"/>
              <a:ext cx="216354" cy="37189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124" name="Picture 4" descr="C:\Users\Admin\Pictures\banco de imagens\faturament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6" y="1268760"/>
            <a:ext cx="1428750" cy="26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4644008" y="4190024"/>
            <a:ext cx="3911884" cy="2506632"/>
            <a:chOff x="4571097" y="3874696"/>
            <a:chExt cx="3911884" cy="2506632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186223"/>
              <a:ext cx="3838973" cy="219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4571097" y="387469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2015</a:t>
              </a:r>
              <a:endParaRPr lang="pt-BR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39552" y="4168596"/>
            <a:ext cx="3879589" cy="2500764"/>
            <a:chOff x="323528" y="3861048"/>
            <a:chExt cx="3879589" cy="2500764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188848"/>
              <a:ext cx="3807581" cy="217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323528" y="38610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2014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907704" y="1196752"/>
            <a:ext cx="6256896" cy="369332"/>
            <a:chOff x="1981751" y="2852936"/>
            <a:chExt cx="6256896" cy="369332"/>
          </a:xfrm>
        </p:grpSpPr>
        <p:sp>
          <p:nvSpPr>
            <p:cNvPr id="38" name="CaixaDeTexto 37"/>
            <p:cNvSpPr txBox="1"/>
            <p:nvPr/>
          </p:nvSpPr>
          <p:spPr>
            <a:xfrm>
              <a:off x="2190068" y="2852936"/>
              <a:ext cx="6048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4,6% Inadimplência Acumulada 2015 JUN/2015 – Brasil (Geral)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39" name="Seta para cima 38"/>
            <p:cNvSpPr/>
            <p:nvPr/>
          </p:nvSpPr>
          <p:spPr>
            <a:xfrm>
              <a:off x="1981751" y="2852936"/>
              <a:ext cx="208317" cy="359541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251520" y="3861048"/>
            <a:ext cx="40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Aperto no Filtro da Concessão de Crédito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132" name="Picture 12" descr="C:\Users\Admin\Pictures\banco de imagens\at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856">
            <a:off x="6819722" y="2478373"/>
            <a:ext cx="1869892" cy="12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1907704" y="2956008"/>
            <a:ext cx="3591474" cy="376340"/>
            <a:chOff x="1979712" y="1653830"/>
            <a:chExt cx="3591474" cy="376340"/>
          </a:xfrm>
        </p:grpSpPr>
        <p:sp>
          <p:nvSpPr>
            <p:cNvPr id="28" name="CaixaDeTexto 27"/>
            <p:cNvSpPr txBox="1"/>
            <p:nvPr/>
          </p:nvSpPr>
          <p:spPr>
            <a:xfrm>
              <a:off x="2190068" y="1653830"/>
              <a:ext cx="3381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1,3% </a:t>
              </a:r>
              <a:r>
                <a:rPr lang="pt-BR" dirty="0" smtClean="0"/>
                <a:t>Atividade Econômica  </a:t>
              </a:r>
              <a:r>
                <a:rPr lang="pt-BR" dirty="0"/>
                <a:t>- </a:t>
              </a:r>
              <a:r>
                <a:rPr lang="pt-BR" dirty="0" smtClean="0"/>
                <a:t>Brasil</a:t>
              </a:r>
              <a:endParaRPr lang="pt-BR" dirty="0"/>
            </a:p>
          </p:txBody>
        </p:sp>
        <p:sp>
          <p:nvSpPr>
            <p:cNvPr id="29" name="Seta para cima 28"/>
            <p:cNvSpPr/>
            <p:nvPr/>
          </p:nvSpPr>
          <p:spPr>
            <a:xfrm flipV="1">
              <a:off x="1979712" y="1658276"/>
              <a:ext cx="216354" cy="37189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712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7704" y="1268760"/>
            <a:ext cx="4796893" cy="504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8000"/>
                </a:solidFill>
                <a:latin typeface="+mn-lt"/>
                <a:ea typeface="+mj-ea"/>
                <a:cs typeface="Arial" pitchFamily="34" charset="0"/>
              </a:rPr>
              <a:t>BCF </a:t>
            </a:r>
            <a:r>
              <a:rPr lang="pt-BR" sz="2000" b="1" dirty="0" smtClean="0">
                <a:solidFill>
                  <a:srgbClr val="008000"/>
                </a:solidFill>
                <a:latin typeface="+mn-lt"/>
                <a:ea typeface="+mj-ea"/>
                <a:cs typeface="Arial" pitchFamily="34" charset="0"/>
              </a:rPr>
              <a:t>– Geral – Consultas </a:t>
            </a:r>
            <a:r>
              <a:rPr lang="pt-BR" sz="1600" dirty="0" smtClean="0">
                <a:solidFill>
                  <a:srgbClr val="008000"/>
                </a:solidFill>
                <a:latin typeface="+mn-lt"/>
                <a:ea typeface="+mj-ea"/>
                <a:cs typeface="Arial" pitchFamily="34" charset="0"/>
              </a:rPr>
              <a:t>(em milhares)</a:t>
            </a:r>
            <a:endParaRPr lang="pt-BR" sz="2000" dirty="0">
              <a:solidFill>
                <a:srgbClr val="008000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5366" name="CaixaDeTexto 8"/>
          <p:cNvSpPr txBox="1">
            <a:spLocks noChangeArrowheads="1"/>
          </p:cNvSpPr>
          <p:nvPr/>
        </p:nvSpPr>
        <p:spPr bwMode="auto">
          <a:xfrm>
            <a:off x="7153460" y="2105025"/>
            <a:ext cx="182049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8CDD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1400" u="sng" dirty="0" smtClean="0">
                <a:latin typeface="Arial" charset="0"/>
              </a:rPr>
              <a:t>Acumulado Jan-Mai</a:t>
            </a:r>
            <a:endParaRPr lang="pt-BR" altLang="pt-BR" sz="11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dirty="0" smtClean="0">
                <a:latin typeface="Arial" charset="0"/>
              </a:rPr>
              <a:t>Crescimento 2014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dirty="0" smtClean="0">
                <a:latin typeface="Arial" charset="0"/>
              </a:rPr>
              <a:t>em </a:t>
            </a:r>
            <a:r>
              <a:rPr lang="pt-BR" altLang="pt-BR" sz="1100" dirty="0">
                <a:latin typeface="Arial" charset="0"/>
              </a:rPr>
              <a:t>relação a 2013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 smtClean="0">
                <a:solidFill>
                  <a:srgbClr val="0070C0"/>
                </a:solidFill>
                <a:latin typeface="Arial" charset="0"/>
              </a:rPr>
              <a:t>5,3%</a:t>
            </a: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 smtClean="0">
                <a:latin typeface="Arial" charset="0"/>
              </a:rPr>
              <a:t>Crescimento </a:t>
            </a:r>
            <a:r>
              <a:rPr lang="pt-BR" altLang="pt-BR" sz="1200" dirty="0">
                <a:latin typeface="Arial" charset="0"/>
              </a:rPr>
              <a:t>2015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Arial" charset="0"/>
              </a:rPr>
              <a:t>em relação a 2014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smtClean="0">
                <a:solidFill>
                  <a:srgbClr val="0070C0"/>
                </a:solidFill>
                <a:latin typeface="Arial" charset="0"/>
              </a:rPr>
              <a:t>-1,6%</a:t>
            </a:r>
            <a:endParaRPr lang="pt-BR" altLang="pt-BR" sz="14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u="sng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u="sng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u="sng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u="sng" dirty="0" err="1" smtClean="0">
                <a:latin typeface="Arial" charset="0"/>
              </a:rPr>
              <a:t>Objeivo</a:t>
            </a:r>
            <a:r>
              <a:rPr lang="pt-BR" altLang="pt-BR" sz="1200" u="sng" dirty="0" smtClean="0">
                <a:latin typeface="Arial" charset="0"/>
              </a:rPr>
              <a:t> 2015:</a:t>
            </a:r>
            <a:r>
              <a:rPr lang="pt-BR" altLang="pt-BR" sz="1200" dirty="0" smtClean="0">
                <a:latin typeface="Arial" charset="0"/>
              </a:rPr>
              <a:t> </a:t>
            </a:r>
            <a:r>
              <a:rPr lang="pt-BR" altLang="pt-BR" sz="1200" b="1" dirty="0" smtClean="0">
                <a:solidFill>
                  <a:srgbClr val="0070C0"/>
                </a:solidFill>
                <a:latin typeface="Arial" charset="0"/>
              </a:rPr>
              <a:t>5,0%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u="sng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u="sng" dirty="0" smtClean="0">
                <a:latin typeface="Arial" charset="0"/>
              </a:rPr>
              <a:t>Realizado 2014:</a:t>
            </a:r>
            <a:r>
              <a:rPr lang="pt-BR" altLang="pt-BR" sz="1200" dirty="0" smtClean="0">
                <a:latin typeface="Arial" charset="0"/>
              </a:rPr>
              <a:t> </a:t>
            </a:r>
            <a:r>
              <a:rPr lang="pt-BR" altLang="pt-BR" sz="1200" b="1" dirty="0">
                <a:solidFill>
                  <a:srgbClr val="0070C0"/>
                </a:solidFill>
                <a:latin typeface="Arial" charset="0"/>
              </a:rPr>
              <a:t>5,0%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177767"/>
              </p:ext>
            </p:extLst>
          </p:nvPr>
        </p:nvGraphicFramePr>
        <p:xfrm>
          <a:off x="971550" y="1775403"/>
          <a:ext cx="6264994" cy="452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1" descr="SPC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1088"/>
            <a:ext cx="12525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cima 7"/>
          <p:cNvSpPr/>
          <p:nvPr/>
        </p:nvSpPr>
        <p:spPr>
          <a:xfrm>
            <a:off x="7496685" y="2971686"/>
            <a:ext cx="214314" cy="35719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 flipV="1">
            <a:off x="7522091" y="3921372"/>
            <a:ext cx="214314" cy="29971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7" descr="LogoBC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59" y="468589"/>
            <a:ext cx="1611229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202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acispa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44808"/>
              </p:ext>
            </p:extLst>
          </p:nvPr>
        </p:nvGraphicFramePr>
        <p:xfrm>
          <a:off x="19422" y="1196752"/>
          <a:ext cx="728888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315897" y="2105025"/>
            <a:ext cx="1799019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8CDD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1400" u="sng" dirty="0" smtClean="0">
                <a:latin typeface="Arial" charset="0"/>
              </a:rPr>
              <a:t>Acumulado Jan-Mai</a:t>
            </a:r>
            <a:endParaRPr lang="pt-BR" altLang="pt-BR" sz="11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 smtClean="0">
                <a:latin typeface="Arial" charset="0"/>
              </a:rPr>
              <a:t>Crescimento </a:t>
            </a:r>
            <a:r>
              <a:rPr lang="pt-BR" altLang="pt-BR" sz="1200" dirty="0">
                <a:latin typeface="Arial" charset="0"/>
              </a:rPr>
              <a:t>2015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Arial" charset="0"/>
              </a:rPr>
              <a:t>em relação a 2014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smtClean="0">
                <a:solidFill>
                  <a:srgbClr val="0070C0"/>
                </a:solidFill>
                <a:latin typeface="Arial" charset="0"/>
              </a:rPr>
              <a:t>12,2%</a:t>
            </a:r>
            <a:endParaRPr lang="pt-BR" altLang="pt-BR" sz="14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u="sng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Arial" charset="0"/>
              </a:rPr>
              <a:t>Crescimento 2014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Arial" charset="0"/>
              </a:rPr>
              <a:t>em relação a 2013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smtClean="0">
                <a:solidFill>
                  <a:srgbClr val="0070C0"/>
                </a:solidFill>
                <a:latin typeface="Arial" charset="0"/>
              </a:rPr>
              <a:t>7,9%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400" b="1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4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4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u="sng" dirty="0" smtClean="0">
                <a:latin typeface="Arial" charset="0"/>
              </a:rPr>
              <a:t>Realizado 2014:</a:t>
            </a:r>
            <a:r>
              <a:rPr lang="pt-BR" altLang="pt-BR" sz="1200" dirty="0" smtClean="0">
                <a:latin typeface="Arial" charset="0"/>
              </a:rPr>
              <a:t> </a:t>
            </a:r>
            <a:r>
              <a:rPr lang="pt-BR" altLang="pt-BR" sz="1200" b="1" dirty="0" smtClean="0">
                <a:solidFill>
                  <a:srgbClr val="0070C0"/>
                </a:solidFill>
                <a:latin typeface="Arial" charset="0"/>
              </a:rPr>
              <a:t>11,7%</a:t>
            </a: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7670054" y="3215826"/>
            <a:ext cx="214314" cy="35719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7670054" y="4295946"/>
            <a:ext cx="214314" cy="35719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" descr="SPC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1088"/>
            <a:ext cx="12525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LogoBC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59" y="468589"/>
            <a:ext cx="1611229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564690"/>
              </p:ext>
            </p:extLst>
          </p:nvPr>
        </p:nvGraphicFramePr>
        <p:xfrm>
          <a:off x="107504" y="908720"/>
          <a:ext cx="4608512" cy="296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603352"/>
              </p:ext>
            </p:extLst>
          </p:nvPr>
        </p:nvGraphicFramePr>
        <p:xfrm>
          <a:off x="4788024" y="1124744"/>
          <a:ext cx="45365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44258"/>
              </p:ext>
            </p:extLst>
          </p:nvPr>
        </p:nvGraphicFramePr>
        <p:xfrm>
          <a:off x="107504" y="3789040"/>
          <a:ext cx="4464496" cy="289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15661"/>
              </p:ext>
            </p:extLst>
          </p:nvPr>
        </p:nvGraphicFramePr>
        <p:xfrm>
          <a:off x="5004048" y="3717032"/>
          <a:ext cx="388843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60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LOGO BC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9453"/>
            <a:ext cx="2016224" cy="3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4284092" y="2420417"/>
            <a:ext cx="4824412" cy="1944687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O que nós podemos fazer para ajudar em tempos difíceis?</a:t>
            </a:r>
          </a:p>
          <a:p>
            <a:pPr fontAlgn="auto">
              <a:spcAft>
                <a:spcPts val="0"/>
              </a:spcAft>
              <a:defRPr/>
            </a:pPr>
            <a:endParaRPr lang="pt-BR" sz="24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13" descr="C:\Users\Admin\Pictures\banco de imagens\cont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6314"/>
            <a:ext cx="3672408" cy="22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Pictures\banco de imagens\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7" y="1512111"/>
            <a:ext cx="8738883" cy="52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65372" y="22451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Empresas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07904" y="30775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Sócios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07903" y="3664267"/>
            <a:ext cx="17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Colaboradores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07903" y="4176533"/>
            <a:ext cx="294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Dependentes dos</a:t>
            </a:r>
          </a:p>
          <a:p>
            <a:r>
              <a:rPr lang="pt-BR" b="1" dirty="0" smtClean="0">
                <a:solidFill>
                  <a:srgbClr val="0D0E4B"/>
                </a:solidFill>
              </a:rPr>
              <a:t>Sócios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3" y="4856104"/>
            <a:ext cx="355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Dependentes dos</a:t>
            </a:r>
          </a:p>
          <a:p>
            <a:r>
              <a:rPr lang="pt-BR" b="1" dirty="0" smtClean="0">
                <a:solidFill>
                  <a:srgbClr val="0D0E4B"/>
                </a:solidFill>
              </a:rPr>
              <a:t>Colaboradores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39803" y="5680311"/>
            <a:ext cx="169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0E4B"/>
                </a:solidFill>
              </a:rPr>
              <a:t>Comunidade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63057" y="229571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51.000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52424" y="30771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+100.000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36532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+400.000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42375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+150.000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56176" y="502160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0000"/>
                </a:solidFill>
              </a:rPr>
              <a:t>+900.000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7344308" y="2464992"/>
            <a:ext cx="324036" cy="3399985"/>
          </a:xfrm>
          <a:prstGeom prst="rightBrace">
            <a:avLst>
              <a:gd name="adj1" fmla="val 5880"/>
              <a:gd name="adj2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699792" y="2924944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699792" y="3573016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699792" y="4149080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699792" y="4869160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699792" y="5517232"/>
            <a:ext cx="4687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619672" y="1052537"/>
            <a:ext cx="5905500" cy="5762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Qual é o Nosso maior patrimônio?</a:t>
            </a:r>
            <a:endParaRPr lang="pt-BR" sz="2400" b="1" dirty="0">
              <a:solidFill>
                <a:srgbClr val="008000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56176" y="56827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FF0000"/>
                </a:solidFill>
              </a:rPr>
              <a:t>+</a:t>
            </a:r>
            <a:r>
              <a:rPr lang="pt-BR" sz="1600" b="1" dirty="0" smtClean="0">
                <a:solidFill>
                  <a:srgbClr val="FF0000"/>
                </a:solidFill>
              </a:rPr>
              <a:t>9.000.000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09697" y="2988241"/>
            <a:ext cx="19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FFFF00"/>
                </a:solidFill>
              </a:rPr>
              <a:t>As ACEs tem o maior patrimônio  </a:t>
            </a:r>
          </a:p>
          <a:p>
            <a:pPr algn="r"/>
            <a:r>
              <a:rPr lang="pt-BR" sz="1600" b="1" dirty="0" smtClean="0">
                <a:solidFill>
                  <a:srgbClr val="FFFF00"/>
                </a:solidFill>
              </a:rPr>
              <a:t>Empresarial do Paraná: As pessoas. </a:t>
            </a:r>
          </a:p>
        </p:txBody>
      </p:sp>
    </p:spTree>
    <p:extLst>
      <p:ext uri="{BB962C8B-B14F-4D97-AF65-F5344CB8AC3E}">
        <p14:creationId xmlns:p14="http://schemas.microsoft.com/office/powerpoint/2010/main" val="36384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3" grpId="0"/>
      <p:bldP spid="24" grpId="0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2">
    <a:dk1>
      <a:srgbClr val="336F36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lux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x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</TotalTime>
  <Words>300</Words>
  <Application>Microsoft Office PowerPoint</Application>
  <PresentationFormat>Apresentação na tela (4:3)</PresentationFormat>
  <Paragraphs>108</Paragraphs>
  <Slides>13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Edson Filho</cp:lastModifiedBy>
  <cp:revision>112</cp:revision>
  <cp:lastPrinted>2015-05-28T14:12:04Z</cp:lastPrinted>
  <dcterms:created xsi:type="dcterms:W3CDTF">2015-01-13T17:32:24Z</dcterms:created>
  <dcterms:modified xsi:type="dcterms:W3CDTF">2015-07-15T17:25:31Z</dcterms:modified>
</cp:coreProperties>
</file>