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5" r:id="rId9"/>
  </p:sldIdLst>
  <p:sldSz cx="9144000" cy="6858000" type="screen4x3"/>
  <p:notesSz cx="6858000" cy="994727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53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C627BC-EB2C-49B5-A9AB-8A84F5AB9D2C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65BAAE-ACDB-4F76-9468-8A2FDEC17E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02313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DAD556-D512-40F8-A883-53379DDCAE46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43013"/>
            <a:ext cx="447675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87900"/>
            <a:ext cx="5486400" cy="3916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25D31C-4A8B-419E-B384-0DCD945612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1753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25D31C-4A8B-419E-B384-0DCD945612A1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4118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25D31C-4A8B-419E-B384-0DCD945612A1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5986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454D-D732-466C-B7C9-7E7AD6477EAA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31EB6-B500-4362-B41F-999EAE9148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2852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454D-D732-466C-B7C9-7E7AD6477EAA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31EB6-B500-4362-B41F-999EAE9148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8948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454D-D732-466C-B7C9-7E7AD6477EAA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31EB6-B500-4362-B41F-999EAE9148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680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454D-D732-466C-B7C9-7E7AD6477EAA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31EB6-B500-4362-B41F-999EAE9148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7279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454D-D732-466C-B7C9-7E7AD6477EAA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31EB6-B500-4362-B41F-999EAE9148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9258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454D-D732-466C-B7C9-7E7AD6477EAA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31EB6-B500-4362-B41F-999EAE9148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7632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454D-D732-466C-B7C9-7E7AD6477EAA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31EB6-B500-4362-B41F-999EAE9148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4106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454D-D732-466C-B7C9-7E7AD6477EAA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31EB6-B500-4362-B41F-999EAE9148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6153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454D-D732-466C-B7C9-7E7AD6477EAA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31EB6-B500-4362-B41F-999EAE9148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6321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454D-D732-466C-B7C9-7E7AD6477EAA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31EB6-B500-4362-B41F-999EAE9148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0840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454D-D732-466C-B7C9-7E7AD6477EAA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31EB6-B500-4362-B41F-999EAE9148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1888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78454D-D732-466C-B7C9-7E7AD6477EAA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F31EB6-B500-4362-B41F-999EAE9148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638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 ACIQ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178" y="1484784"/>
            <a:ext cx="5577620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198984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PRESTAÇÃO DE CONTAS </a:t>
            </a:r>
          </a:p>
          <a:p>
            <a:r>
              <a:rPr lang="pt-BR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ABRIL À JUNHO DE 2026</a:t>
            </a:r>
          </a:p>
          <a:p>
            <a:endParaRPr lang="pt-B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858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1384269"/>
              </p:ext>
            </p:extLst>
          </p:nvPr>
        </p:nvGraphicFramePr>
        <p:xfrm>
          <a:off x="0" y="-1"/>
          <a:ext cx="9259714" cy="683438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847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1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9850">
                  <a:extLst>
                    <a:ext uri="{9D8B030D-6E8A-4147-A177-3AD203B41FA5}">
                      <a16:colId xmlns:a16="http://schemas.microsoft.com/office/drawing/2014/main" val="1710418784"/>
                    </a:ext>
                  </a:extLst>
                </a:gridCol>
                <a:gridCol w="11464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4121273704"/>
                    </a:ext>
                  </a:extLst>
                </a:gridCol>
                <a:gridCol w="13033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53189302"/>
                    </a:ext>
                  </a:extLst>
                </a:gridCol>
              </a:tblGrid>
              <a:tr h="581781">
                <a:tc gridSpan="6">
                  <a:txBody>
                    <a:bodyPr/>
                    <a:lstStyle/>
                    <a:p>
                      <a:pPr algn="ctr" rtl="0" fontAlgn="b"/>
                      <a:r>
                        <a:rPr lang="pt-BR" sz="1800" b="1" u="none" strike="noStrike" dirty="0">
                          <a:effectLst/>
                          <a:latin typeface="+mj-lt"/>
                        </a:rPr>
                        <a:t>SERVIÇOS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178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u="none" strike="noStrike">
                          <a:effectLst/>
                          <a:latin typeface="+mj-lt"/>
                        </a:rPr>
                        <a:t> 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178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u="none" strike="noStrike">
                          <a:effectLst/>
                          <a:latin typeface="+mj-lt"/>
                        </a:rPr>
                        <a:t> 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1" u="none" strike="noStrike" dirty="0">
                          <a:effectLst/>
                          <a:latin typeface="+mj-lt"/>
                        </a:rPr>
                        <a:t>RECEITA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i="1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2025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1" u="none" strike="noStrike" dirty="0">
                          <a:effectLst/>
                          <a:latin typeface="+mj-lt"/>
                        </a:rPr>
                        <a:t>DESPESA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i="1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2025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1" u="none" strike="noStrike" dirty="0">
                          <a:effectLst/>
                          <a:latin typeface="+mj-lt"/>
                        </a:rPr>
                        <a:t>SOBRAS 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i="1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2025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178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u="none" strike="noStrike" dirty="0">
                          <a:effectLst/>
                          <a:latin typeface="+mj-lt"/>
                        </a:rPr>
                        <a:t>MEUCRED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R$ 9.945,81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R$ 24.056,76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R$ 10.654,11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R$ 23.768,07</a:t>
                      </a:r>
                      <a:endParaRPr lang="pt-BR" sz="1400" b="0" i="0" u="none" strike="noStrike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-</a:t>
                      </a:r>
                      <a:r>
                        <a:rPr lang="pt-BR" sz="16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R$ 708,30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u="none" strike="noStrike" baseline="0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pt-BR" sz="1400" u="none" strike="noStrike" kern="1200" baseline="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4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R$ 288,69</a:t>
                      </a:r>
                      <a:endParaRPr lang="pt-BR" sz="1400" b="0" i="0" u="none" strike="noStrike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0" fontAlgn="b"/>
                      <a:endParaRPr lang="pt-BR" sz="1400" b="0" i="0" u="none" strike="noStrike" dirty="0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178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u="none" strike="noStrike" dirty="0">
                          <a:effectLst/>
                          <a:latin typeface="+mj-lt"/>
                        </a:rPr>
                        <a:t>SPC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R$ 65.440,88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R$ 50.479,83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R$ 27.783,32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R$ 30.333,66</a:t>
                      </a:r>
                      <a:endParaRPr lang="pt-BR" sz="1400" b="0" i="0" u="none" strike="noStrike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R$ 37.657,56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R$ 20.146,17</a:t>
                      </a:r>
                      <a:endParaRPr lang="pt-BR" sz="1400" b="0" i="0" u="none" strike="noStrike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178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u="none" strike="noStrike" dirty="0">
                          <a:effectLst/>
                          <a:latin typeface="+mj-lt"/>
                        </a:rPr>
                        <a:t>CAMPANHA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R$ 18.503,20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R$ 2.717,80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R$ 24.258,00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R$ 0,00</a:t>
                      </a:r>
                      <a:endParaRPr lang="pt-BR" sz="1400" b="0" i="0" u="none" strike="noStrike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-</a:t>
                      </a:r>
                      <a:r>
                        <a:rPr lang="pt-BR" sz="16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R$</a:t>
                      </a:r>
                      <a:r>
                        <a:rPr lang="pt-BR" sz="1600" u="none" strike="noStrike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5.754,80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u="none" strike="noStrike" baseline="0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  </a:t>
                      </a:r>
                      <a:r>
                        <a:rPr lang="pt-BR" sz="14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</a:t>
                      </a:r>
                      <a:r>
                        <a:rPr lang="pt-BR" sz="1400" u="none" strike="noStrike" kern="1200" baseline="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2.717,80</a:t>
                      </a:r>
                      <a:endParaRPr lang="pt-BR" sz="1400" b="0" i="0" u="none" strike="noStrike" dirty="0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178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u="none" strike="noStrike" dirty="0">
                          <a:effectLst/>
                          <a:latin typeface="+mj-lt"/>
                        </a:rPr>
                        <a:t>CONVÊNIO MÉDICO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R$</a:t>
                      </a:r>
                      <a:r>
                        <a:rPr lang="pt-BR" sz="1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12.221,08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</a:t>
                      </a:r>
                      <a:r>
                        <a:rPr lang="pt-BR" sz="1400" b="0" i="0" u="none" strike="noStrike" kern="1200" baseline="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14.558,00</a:t>
                      </a:r>
                      <a:endParaRPr lang="pt-BR" sz="1400" b="0" i="0" u="none" strike="noStrike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R$ 8.227,00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R$ 14.138,37</a:t>
                      </a:r>
                      <a:endParaRPr lang="pt-BR" sz="1400" b="0" i="0" u="none" strike="noStrike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>
                          <a:solidFill>
                            <a:schemeClr val="dk1"/>
                          </a:solidFill>
                          <a:effectLst/>
                          <a:latin typeface="+mj-lt"/>
                        </a:rPr>
                        <a:t>R$</a:t>
                      </a:r>
                      <a:r>
                        <a:rPr lang="pt-BR" sz="16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+mj-lt"/>
                        </a:rPr>
                        <a:t> 3.994,08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</a:t>
                      </a:r>
                      <a:r>
                        <a:rPr lang="pt-BR" sz="1400" b="0" i="0" u="none" strike="noStrike" kern="1200" baseline="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419,63</a:t>
                      </a:r>
                      <a:endParaRPr lang="pt-BR" sz="1400" b="0" i="0" u="none" strike="noStrike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178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u="none" strike="noStrike" dirty="0">
                          <a:effectLst/>
                          <a:latin typeface="+mj-lt"/>
                        </a:rPr>
                        <a:t>CERTIFICADO DIGITAL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R$</a:t>
                      </a:r>
                      <a:r>
                        <a:rPr lang="pt-BR" sz="1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2.950,00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</a:t>
                      </a:r>
                      <a:r>
                        <a:rPr lang="pt-BR" sz="1400" b="0" i="0" u="none" strike="noStrike" kern="1200" baseline="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12.814,00</a:t>
                      </a:r>
                      <a:endParaRPr lang="pt-BR" sz="1400" b="0" i="0" u="none" strike="noStrike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R$ 6.195,82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R$ 9.379,72</a:t>
                      </a:r>
                      <a:endParaRPr lang="pt-BR" sz="1400" b="0" i="0" u="none" strike="noStrike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-R$ 3.245,82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R$ 3.434,28</a:t>
                      </a:r>
                      <a:endParaRPr lang="pt-BR" sz="1400" b="0" i="0" u="none" strike="noStrike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8178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u="none" strike="noStrike" dirty="0">
                          <a:effectLst/>
                          <a:latin typeface="+mj-lt"/>
                        </a:rPr>
                        <a:t>PONTO DE ATENDIMENTO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R$ 700,00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R$ 7.510,00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R$ 0,00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R$ 2.332,79</a:t>
                      </a:r>
                      <a:endParaRPr lang="pt-BR" sz="1400" b="0" i="0" u="none" strike="noStrike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R$ 700,00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R$ 5.177,21</a:t>
                      </a:r>
                      <a:endParaRPr lang="pt-BR" sz="1400" b="0" i="0" u="none" strike="noStrike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81781">
                <a:tc>
                  <a:txBody>
                    <a:bodyPr/>
                    <a:lstStyle/>
                    <a:p>
                      <a:pPr algn="ctr" rtl="0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pt-BR" sz="1600" b="0" i="0" u="none" strike="noStrike" dirty="0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b="0" i="0" u="none" strike="noStrike" dirty="0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pt-BR" sz="1600" b="0" i="0" u="none" strike="noStrike" dirty="0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8406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pt-BR" sz="1600" b="0" i="0" u="none" strike="noStrike" dirty="0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pt-BR" sz="1600" b="0" i="0" u="none" strike="noStrike" dirty="0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pt-BR" sz="1600" b="0" i="0" u="none" strike="noStrike" dirty="0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3716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u="none" strike="noStrike" dirty="0">
                          <a:effectLst/>
                          <a:latin typeface="+mj-lt"/>
                        </a:rPr>
                        <a:t>TOTAL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u="none" strike="noStrike" dirty="0">
                          <a:effectLst/>
                          <a:latin typeface="+mj-lt"/>
                        </a:rPr>
                        <a:t>R$</a:t>
                      </a:r>
                      <a:r>
                        <a:rPr lang="pt-BR" sz="1800" b="1" u="none" strike="noStrike" baseline="0" dirty="0">
                          <a:effectLst/>
                          <a:latin typeface="+mj-lt"/>
                        </a:rPr>
                        <a:t> 109.760,97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1" u="none" strike="noStrike" kern="1200" baseline="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R$112.136,39</a:t>
                      </a:r>
                      <a:endParaRPr lang="pt-BR" sz="1600" b="1" i="0" u="none" strike="noStrike" dirty="0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u="none" strike="noStrike" dirty="0">
                          <a:effectLst/>
                          <a:latin typeface="+mj-lt"/>
                        </a:rPr>
                        <a:t>R$</a:t>
                      </a:r>
                      <a:r>
                        <a:rPr lang="pt-BR" sz="1800" b="1" u="none" strike="noStrike" baseline="0" dirty="0">
                          <a:effectLst/>
                          <a:latin typeface="+mj-lt"/>
                        </a:rPr>
                        <a:t> 77.118,25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1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R$</a:t>
                      </a:r>
                      <a:r>
                        <a:rPr lang="pt-BR" sz="1600" b="1" u="none" strike="noStrike" baseline="0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pt-BR" sz="1600" b="1" u="none" strike="noStrike" kern="1200" baseline="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79.952,61</a:t>
                      </a:r>
                      <a:endParaRPr lang="pt-BR" sz="1600" b="1" i="0" u="none" strike="noStrike" dirty="0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u="none" strike="noStrike" dirty="0">
                          <a:effectLst/>
                          <a:latin typeface="+mj-lt"/>
                        </a:rPr>
                        <a:t>R$ 42.351,64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 </a:t>
                      </a:r>
                      <a:r>
                        <a:rPr lang="pt-BR" sz="1600" b="1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32.183,78</a:t>
                      </a:r>
                      <a:endParaRPr lang="pt-BR" sz="1600" b="1" i="0" u="none" strike="noStrike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8298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2740546"/>
              </p:ext>
            </p:extLst>
          </p:nvPr>
        </p:nvGraphicFramePr>
        <p:xfrm>
          <a:off x="0" y="-1"/>
          <a:ext cx="9252520" cy="685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79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497616984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84315904"/>
                    </a:ext>
                  </a:extLst>
                </a:gridCol>
              </a:tblGrid>
              <a:tr h="571500"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pt-BR" sz="1600" b="1" u="none" strike="noStrike" dirty="0">
                          <a:effectLst/>
                          <a:latin typeface="+mj-lt"/>
                        </a:rPr>
                        <a:t>RECEITAS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i="1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2025</a:t>
                      </a: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pt-BR" sz="1600" b="1" u="none" strike="noStrike" dirty="0">
                          <a:effectLst/>
                          <a:latin typeface="+mj-lt"/>
                        </a:rPr>
                        <a:t>DESPESAS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i="1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2025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1" u="none" strike="noStrike" dirty="0">
                          <a:effectLst/>
                          <a:latin typeface="+mj-lt"/>
                        </a:rPr>
                        <a:t>MENSALIDADE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R$</a:t>
                      </a:r>
                      <a:r>
                        <a:rPr lang="pt-BR" sz="1600" u="none" strike="noStrike" baseline="0" dirty="0">
                          <a:effectLst/>
                          <a:latin typeface="+mj-lt"/>
                        </a:rPr>
                        <a:t> 67.015,66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R$</a:t>
                      </a:r>
                      <a:r>
                        <a:rPr lang="pt-BR" sz="1400" u="none" strike="noStrike" baseline="0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 92.986,33</a:t>
                      </a:r>
                      <a:endParaRPr lang="pt-BR" sz="1400" b="0" i="0" u="none" strike="noStrike" dirty="0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1" u="none" strike="noStrike" dirty="0">
                          <a:effectLst/>
                          <a:latin typeface="+mj-lt"/>
                        </a:rPr>
                        <a:t>DESPESAS COM FUNCIONÁRIOS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R$ 68.382,26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R$ 58.484,42</a:t>
                      </a:r>
                      <a:endParaRPr lang="pt-BR" sz="1400" b="0" i="0" u="none" strike="noStrike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1" u="none" strike="noStrike" dirty="0">
                          <a:effectLst/>
                          <a:latin typeface="+mj-lt"/>
                        </a:rPr>
                        <a:t>PATROCÍNIOS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R$</a:t>
                      </a:r>
                      <a:r>
                        <a:rPr lang="pt-BR" sz="1600" u="none" strike="noStrike" baseline="0" dirty="0">
                          <a:effectLst/>
                          <a:latin typeface="+mj-lt"/>
                        </a:rPr>
                        <a:t> 32.600,00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R$</a:t>
                      </a:r>
                      <a:r>
                        <a:rPr lang="pt-BR" sz="1400" u="none" strike="noStrike" baseline="0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 0,00</a:t>
                      </a:r>
                      <a:endParaRPr lang="pt-BR" sz="1400" b="0" i="0" u="none" strike="noStrike" dirty="0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1" u="none" strike="noStrike" dirty="0">
                          <a:effectLst/>
                          <a:latin typeface="+mj-lt"/>
                        </a:rPr>
                        <a:t>DESPESAS ADMINISTRATIVAS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R$ 27.036,24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R$ 27.807,99</a:t>
                      </a:r>
                      <a:endParaRPr lang="pt-BR" sz="1400" b="0" i="0" u="none" strike="noStrike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1" u="none" strike="noStrike" dirty="0">
                          <a:effectLst/>
                          <a:latin typeface="+mj-lt"/>
                        </a:rPr>
                        <a:t>JANTAR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R$ 5.447,31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R$ 2.080,00</a:t>
                      </a:r>
                      <a:endParaRPr lang="pt-BR" sz="1400" b="0" i="0" u="none" strike="noStrike" dirty="0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1" u="none" strike="noStrike" dirty="0">
                          <a:effectLst/>
                          <a:latin typeface="+mj-lt"/>
                        </a:rPr>
                        <a:t>DESPESAS COM PATRIMÔNIO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R$ 6.506,00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R$ 11.119,93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1" u="none" strike="noStrike" dirty="0">
                          <a:effectLst/>
                          <a:latin typeface="+mj-lt"/>
                        </a:rPr>
                        <a:t>REPASSES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R$ 3.653,84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R$ 2.621,58</a:t>
                      </a:r>
                      <a:endParaRPr lang="pt-BR" sz="1400" b="0" i="0" u="none" strike="noStrike" dirty="0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1" u="none" strike="noStrike" dirty="0">
                          <a:effectLst/>
                          <a:latin typeface="+mj-lt"/>
                        </a:rPr>
                        <a:t>DESPESAS COM VIAGENS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R$ 3.334,32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R$ 5.615,96</a:t>
                      </a:r>
                      <a:endParaRPr lang="pt-BR" sz="1400" b="0" i="0" u="none" strike="noStrike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1" u="none" strike="noStrike" dirty="0">
                          <a:effectLst/>
                          <a:latin typeface="+mj-lt"/>
                        </a:rPr>
                        <a:t>LOCAÇÕES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R$ 1.170,00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R$ 95,00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1" u="none" strike="noStrike" dirty="0">
                          <a:effectLst/>
                          <a:latin typeface="+mj-lt"/>
                        </a:rPr>
                        <a:t>DESPESAS COM TREINAMENTOS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R$</a:t>
                      </a:r>
                      <a:r>
                        <a:rPr lang="pt-BR" sz="1600" u="none" strike="noStrike" baseline="0" dirty="0">
                          <a:effectLst/>
                          <a:latin typeface="+mj-lt"/>
                        </a:rPr>
                        <a:t> 2.293,48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</a:t>
                      </a:r>
                      <a:r>
                        <a:rPr lang="pt-BR" sz="1400" u="none" strike="noStrike" kern="1200" baseline="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1.707,11</a:t>
                      </a:r>
                      <a:endParaRPr lang="pt-BR" sz="1400" b="0" i="0" u="none" strike="noStrike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1" u="none" strike="noStrike" dirty="0">
                          <a:effectLst/>
                          <a:latin typeface="+mj-lt"/>
                        </a:rPr>
                        <a:t>OUTRAS RECEITAS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R$</a:t>
                      </a:r>
                      <a:r>
                        <a:rPr lang="pt-BR" sz="1600" u="none" strike="noStrike" baseline="0" dirty="0">
                          <a:effectLst/>
                          <a:latin typeface="+mj-lt"/>
                        </a:rPr>
                        <a:t> 3.892,57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R$</a:t>
                      </a:r>
                      <a:r>
                        <a:rPr lang="pt-BR" sz="1400" u="none" strike="noStrike" baseline="0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 40.335,00</a:t>
                      </a:r>
                      <a:endParaRPr lang="pt-BR" sz="1400" b="0" i="0" u="none" strike="noStrike" dirty="0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1" u="none" strike="noStrike" dirty="0">
                          <a:effectLst/>
                          <a:latin typeface="+mj-lt"/>
                        </a:rPr>
                        <a:t>OUTRAS DESPESAS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R$ 959,91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R$ 4.693,86</a:t>
                      </a:r>
                      <a:endParaRPr lang="pt-BR" sz="1400" b="0" i="0" u="none" strike="noStrike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1" u="none" strike="noStrike" dirty="0">
                          <a:effectLst/>
                          <a:latin typeface="+mj-lt"/>
                        </a:rPr>
                        <a:t>JUROS E DISTRIBUIÇÃO DE SOBRAS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R$ 3.249,13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R$ 3.172,69</a:t>
                      </a:r>
                      <a:endParaRPr lang="pt-BR" sz="1400" b="0" i="0" u="none" strike="noStrike" dirty="0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1" u="none" strike="noStrike" dirty="0">
                          <a:effectLst/>
                          <a:latin typeface="+mj-lt"/>
                        </a:rPr>
                        <a:t>DESPESAS COM NÚCLEOS SETORIAIS 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R$</a:t>
                      </a:r>
                      <a:r>
                        <a:rPr lang="pt-BR" sz="1600" u="none" strike="noStrike" baseline="0" dirty="0">
                          <a:effectLst/>
                          <a:latin typeface="+mj-lt"/>
                        </a:rPr>
                        <a:t> 3.367,28</a:t>
                      </a:r>
                      <a:endParaRPr lang="pt-BR" sz="160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</a:t>
                      </a:r>
                      <a:r>
                        <a:rPr lang="pt-BR" sz="1400" u="none" strike="noStrike" kern="1200" baseline="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2.101,60</a:t>
                      </a:r>
                      <a:endParaRPr lang="pt-BR" sz="1400" u="none" strike="noStrike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 </a:t>
                      </a:r>
                      <a:r>
                        <a:rPr lang="pt-BR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NÚCLEOS SETORIAIS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R$ 0,00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R$ 2.792,00</a:t>
                      </a:r>
                      <a:endParaRPr lang="pt-BR" sz="1400" b="0" i="0" u="none" strike="noStrike" dirty="0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DESPESAS COM JANTAR</a:t>
                      </a:r>
                      <a:endParaRPr lang="pt-BR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R$ 23.083,00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R$ 480,00</a:t>
                      </a:r>
                      <a:endParaRPr lang="pt-BR" sz="1400" b="0" i="0" u="none" strike="noStrike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HUBi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R$ 0,00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R$ 0,00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DESPESAS COM HUBi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R$ 12.000,00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R$ 9.500,00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600" b="1" u="none" strike="noStrike" dirty="0">
                          <a:effectLst/>
                          <a:latin typeface="+mj-lt"/>
                        </a:rPr>
                        <a:t>TOTAL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1" u="none" strike="noStrike" dirty="0">
                          <a:effectLst/>
                          <a:latin typeface="+mj-lt"/>
                        </a:rPr>
                        <a:t>R$ 117.028,51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R$ 144.082,60</a:t>
                      </a:r>
                      <a:endParaRPr lang="pt-BR" sz="1400" b="1" i="0" u="none" strike="noStrike" dirty="0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600" b="1" u="none" strike="noStrike" dirty="0">
                          <a:effectLst/>
                          <a:latin typeface="+mj-lt"/>
                        </a:rPr>
                        <a:t>TOTAL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1" u="none" strike="noStrike" dirty="0">
                          <a:effectLst/>
                          <a:latin typeface="+mj-lt"/>
                        </a:rPr>
                        <a:t>R$ 146.962,49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R$ 121.510,87</a:t>
                      </a:r>
                      <a:endParaRPr lang="pt-BR" sz="1400" b="1" i="0" u="none" strike="noStrike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pt-BR" sz="1600" b="0" i="0" u="none" strike="noStrike" dirty="0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600" b="1" i="0" u="none" strike="noStrike" dirty="0">
                          <a:solidFill>
                            <a:schemeClr val="dk1"/>
                          </a:solidFill>
                          <a:effectLst/>
                          <a:latin typeface="+mj-lt"/>
                        </a:rPr>
                        <a:t>SOBRA/NEGATIVO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1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-R$ 29.933,98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-R$ 9.575,72</a:t>
                      </a:r>
                      <a:endParaRPr lang="pt-BR" sz="1400" b="1" i="0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685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5393054"/>
              </p:ext>
            </p:extLst>
          </p:nvPr>
        </p:nvGraphicFramePr>
        <p:xfrm>
          <a:off x="0" y="0"/>
          <a:ext cx="9077409" cy="68580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928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0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1981439125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7624">
                  <a:extLst>
                    <a:ext uri="{9D8B030D-6E8A-4147-A177-3AD203B41FA5}">
                      <a16:colId xmlns:a16="http://schemas.microsoft.com/office/drawing/2014/main" val="1707376776"/>
                    </a:ext>
                  </a:extLst>
                </a:gridCol>
              </a:tblGrid>
              <a:tr h="1009421">
                <a:tc gridSpan="6">
                  <a:txBody>
                    <a:bodyPr/>
                    <a:lstStyle/>
                    <a:p>
                      <a:pPr algn="ctr" rtl="0" fontAlgn="b"/>
                      <a:r>
                        <a:rPr lang="pt-BR" sz="1600" b="1" u="none" strike="noStrike" dirty="0">
                          <a:effectLst/>
                          <a:latin typeface="+mj-lt"/>
                        </a:rPr>
                        <a:t>RESULTADOS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9421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 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1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2025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600" u="none" strike="noStrike">
                          <a:effectLst/>
                          <a:latin typeface="+mj-lt"/>
                        </a:rPr>
                        <a:t> 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i="1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2025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9421"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600" b="1" u="none" strike="noStrike" dirty="0">
                          <a:effectLst/>
                          <a:latin typeface="+mj-lt"/>
                        </a:rPr>
                        <a:t>TOTAL DE RECEITAS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1" u="none" strike="noStrike" dirty="0">
                          <a:solidFill>
                            <a:srgbClr val="00B0F0"/>
                          </a:solidFill>
                          <a:effectLst/>
                          <a:latin typeface="+mj-lt"/>
                        </a:rPr>
                        <a:t>R$</a:t>
                      </a:r>
                      <a:r>
                        <a:rPr lang="pt-BR" sz="1600" b="1" u="none" strike="noStrike" baseline="0" dirty="0">
                          <a:solidFill>
                            <a:srgbClr val="00B0F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pt-BR" sz="1600" b="1" u="none" strike="noStrike" kern="1200" dirty="0">
                          <a:solidFill>
                            <a:srgbClr val="00B0F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226.789,48</a:t>
                      </a:r>
                      <a:endParaRPr lang="pt-BR" sz="1600" b="1" i="0" u="none" strike="noStrike" dirty="0">
                        <a:solidFill>
                          <a:srgbClr val="00B0F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u="none" strike="noStrike" kern="1200" dirty="0">
                          <a:solidFill>
                            <a:srgbClr val="00B0F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</a:t>
                      </a:r>
                      <a:r>
                        <a:rPr lang="pt-BR" sz="1400" b="1" u="none" strike="noStrike" kern="1200" baseline="0" dirty="0">
                          <a:solidFill>
                            <a:srgbClr val="00B0F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400" b="1" u="none" strike="noStrike" kern="1200" baseline="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224.071,54</a:t>
                      </a:r>
                      <a:endParaRPr lang="pt-BR" sz="1400" b="1" i="0" u="none" strike="noStrike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600" b="1" u="none" strike="noStrike" dirty="0">
                          <a:effectLst/>
                          <a:latin typeface="+mj-lt"/>
                        </a:rPr>
                        <a:t>TOTAL DE DESPESAS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 </a:t>
                      </a:r>
                      <a:r>
                        <a:rPr lang="pt-BR" sz="1600" b="1" u="none" strike="noStrike" kern="1200" dirty="0">
                          <a:solidFill>
                            <a:srgbClr val="EE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224.080,74</a:t>
                      </a:r>
                      <a:endParaRPr lang="pt-BR" sz="1600" b="1" i="0" u="none" strike="noStrike" kern="1200" dirty="0">
                        <a:solidFill>
                          <a:srgbClr val="EE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</a:t>
                      </a:r>
                      <a:r>
                        <a:rPr lang="pt-BR" sz="1400" b="1" u="none" strike="noStrike" kern="1200" baseline="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201.463,48</a:t>
                      </a:r>
                      <a:endParaRPr lang="pt-BR" sz="1400" b="1" i="0" u="none" strike="noStrike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1477"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600" b="1" u="none" strike="noStrike" dirty="0">
                          <a:effectLst/>
                          <a:latin typeface="+mj-lt"/>
                        </a:rPr>
                        <a:t> 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u="none" strike="noStrike" dirty="0">
                          <a:solidFill>
                            <a:srgbClr val="00B0F0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pt-BR" sz="1600" b="1" i="0" u="none" strike="noStrike" dirty="0">
                        <a:solidFill>
                          <a:srgbClr val="00B0F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pt-BR" sz="1400" b="1" i="0" u="none" strike="noStrike" dirty="0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pt-BR" sz="1600" b="1" i="0" u="none" strike="noStrike" dirty="0">
                        <a:solidFill>
                          <a:srgbClr val="00B0F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pt-BR" sz="1400" b="1" i="0" u="none" strike="noStrike" dirty="0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09421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600" b="1" u="none" strike="noStrike" dirty="0">
                          <a:effectLst/>
                          <a:latin typeface="+mj-lt"/>
                        </a:rPr>
                        <a:t>MOVIMENTAÇÕES ENTRE CONTAS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1" u="none" strike="noStrike" dirty="0">
                          <a:solidFill>
                            <a:srgbClr val="00B0F0"/>
                          </a:solidFill>
                          <a:effectLst/>
                          <a:latin typeface="+mj-lt"/>
                        </a:rPr>
                        <a:t>R$</a:t>
                      </a:r>
                      <a:r>
                        <a:rPr lang="pt-BR" sz="1600" b="1" u="none" strike="noStrike" baseline="0" dirty="0">
                          <a:solidFill>
                            <a:srgbClr val="00B0F0"/>
                          </a:solidFill>
                          <a:effectLst/>
                          <a:latin typeface="+mj-lt"/>
                        </a:rPr>
                        <a:t> 3.795,00</a:t>
                      </a:r>
                      <a:endParaRPr lang="pt-BR" sz="1600" b="1" i="0" u="none" strike="noStrike" dirty="0">
                        <a:solidFill>
                          <a:srgbClr val="00B0F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</a:t>
                      </a:r>
                      <a:r>
                        <a:rPr lang="pt-BR" sz="1400" b="1" u="none" strike="noStrike" kern="1200" baseline="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6.468,36</a:t>
                      </a:r>
                      <a:endParaRPr lang="pt-BR" sz="1400" b="1" i="0" u="none" strike="noStrike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600" b="1" u="none" strike="noStrike" dirty="0">
                          <a:effectLst/>
                          <a:latin typeface="+mj-lt"/>
                        </a:rPr>
                        <a:t>MOVIMENTAÇÕES ENTRE CONTAS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1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R$ 3.795,00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R$ </a:t>
                      </a:r>
                      <a:r>
                        <a:rPr lang="pt-BR" sz="1400" b="1" u="none" strike="noStrike" kern="1200" baseline="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6.468,36</a:t>
                      </a:r>
                      <a:endParaRPr lang="pt-BR" sz="1400" b="1" i="0" u="none" strike="noStrike" dirty="0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95707547"/>
                  </a:ext>
                </a:extLst>
              </a:tr>
              <a:tr h="1009421">
                <a:tc>
                  <a:txBody>
                    <a:bodyPr/>
                    <a:lstStyle/>
                    <a:p>
                      <a:pPr algn="l" rtl="0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1" u="none" strike="noStrike" dirty="0">
                          <a:solidFill>
                            <a:srgbClr val="00B0F0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pt-BR" sz="1600" b="1" i="0" u="none" strike="noStrike" dirty="0">
                        <a:solidFill>
                          <a:srgbClr val="00B0F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pt-BR" sz="1400" b="1" i="0" u="none" strike="noStrike" dirty="0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endParaRPr lang="pt-BR" sz="1600" dirty="0">
                        <a:solidFill>
                          <a:srgbClr val="00B050"/>
                        </a:solidFill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09421"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600" b="1" u="none" strike="noStrike" dirty="0">
                          <a:effectLst/>
                          <a:latin typeface="+mj-lt"/>
                        </a:rPr>
                        <a:t>TOTAL DE RECEITAS EXTRATOS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1" u="none" strike="noStrike" dirty="0">
                          <a:solidFill>
                            <a:srgbClr val="00B0F0"/>
                          </a:solidFill>
                          <a:effectLst/>
                          <a:latin typeface="+mj-lt"/>
                        </a:rPr>
                        <a:t>R$</a:t>
                      </a:r>
                      <a:r>
                        <a:rPr lang="pt-BR" sz="1600" b="1" u="none" strike="noStrike" baseline="0" dirty="0">
                          <a:solidFill>
                            <a:srgbClr val="00B0F0"/>
                          </a:solidFill>
                          <a:effectLst/>
                          <a:latin typeface="+mj-lt"/>
                        </a:rPr>
                        <a:t> 230.584,48</a:t>
                      </a:r>
                      <a:endParaRPr lang="pt-BR" sz="1600" b="1" i="0" u="none" strike="noStrike" dirty="0">
                        <a:solidFill>
                          <a:srgbClr val="00B0F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R$</a:t>
                      </a:r>
                      <a:r>
                        <a:rPr lang="pt-BR" sz="1400" b="1" u="none" strike="noStrike" baseline="0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 301.347,36</a:t>
                      </a:r>
                      <a:endParaRPr lang="pt-BR" sz="1400" b="1" i="0" u="none" strike="noStrike" dirty="0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600" b="1" u="none" strike="noStrike" dirty="0">
                          <a:effectLst/>
                          <a:latin typeface="+mj-lt"/>
                        </a:rPr>
                        <a:t>TOTAL DE DESPESAS EXTRATOS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1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R$</a:t>
                      </a:r>
                      <a:r>
                        <a:rPr lang="pt-BR" sz="1600" b="1" u="none" strike="noStrike" baseline="0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 227.875,74</a:t>
                      </a:r>
                      <a:endParaRPr lang="pt-BR" sz="16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</a:t>
                      </a:r>
                      <a:r>
                        <a:rPr lang="pt-BR" sz="1400" b="1" u="none" strike="noStrike" kern="1200" baseline="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207.931,84</a:t>
                      </a:r>
                      <a:endParaRPr lang="pt-BR" sz="1400" b="1" i="0" u="none" strike="noStrike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6494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9068643"/>
              </p:ext>
            </p:extLst>
          </p:nvPr>
        </p:nvGraphicFramePr>
        <p:xfrm>
          <a:off x="0" y="-1"/>
          <a:ext cx="9143999" cy="7543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351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3141">
                  <a:extLst>
                    <a:ext uri="{9D8B030D-6E8A-4147-A177-3AD203B41FA5}">
                      <a16:colId xmlns:a16="http://schemas.microsoft.com/office/drawing/2014/main" val="2200564920"/>
                    </a:ext>
                  </a:extLst>
                </a:gridCol>
                <a:gridCol w="1835695">
                  <a:extLst>
                    <a:ext uri="{9D8B030D-6E8A-4147-A177-3AD203B41FA5}">
                      <a16:colId xmlns:a16="http://schemas.microsoft.com/office/drawing/2014/main" val="1327832124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algn="l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8580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DISPONIBILIDADE</a:t>
                      </a:r>
                      <a:r>
                        <a:rPr lang="pt-BR" sz="20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DE CAIXA 30/06/2026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30/06/2025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l" fontAlgn="b"/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i="1" dirty="0">
                          <a:solidFill>
                            <a:srgbClr val="00B050"/>
                          </a:solidFill>
                        </a:rPr>
                        <a:t>2025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DEPÓSITO</a:t>
                      </a:r>
                      <a:r>
                        <a:rPr lang="pt-BR" sz="20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À VISTA CONTAS CORRENTES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R$ 80.169,71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R$ 60.356,01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APLICAÇÃO</a:t>
                      </a:r>
                      <a:r>
                        <a:rPr lang="pt-BR" sz="20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SICOOB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R$</a:t>
                      </a:r>
                      <a:r>
                        <a:rPr lang="pt-BR" sz="2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42.401,75</a:t>
                      </a:r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R$</a:t>
                      </a:r>
                      <a:r>
                        <a:rPr lang="pt-BR" sz="1400" b="0" i="0" u="none" strike="noStrike" baseline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t-BR" sz="1400" b="0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33.072,92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APLICAÇÃO SICREDI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R$ 23.487,71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R$ 20.904,68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APLICAÇÃO CRESOL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R$ 36.248,00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R$ 51.421,34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APLICAÇÃO BANCO DO BRASIL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R$ 28.372,99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R$ 25.068,89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253355608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solidFill>
                            <a:srgbClr val="00B0F0"/>
                          </a:solidFill>
                          <a:effectLst/>
                          <a:latin typeface="+mn-lt"/>
                        </a:rPr>
                        <a:t>R$ 210.680,16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R$ 190.823,84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l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l" fontAlgn="b"/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7749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9444261"/>
              </p:ext>
            </p:extLst>
          </p:nvPr>
        </p:nvGraphicFramePr>
        <p:xfrm>
          <a:off x="0" y="-4"/>
          <a:ext cx="9143999" cy="68580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990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24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2498">
                  <a:extLst>
                    <a:ext uri="{9D8B030D-6E8A-4147-A177-3AD203B41FA5}">
                      <a16:colId xmlns:a16="http://schemas.microsoft.com/office/drawing/2014/main" val="2293136437"/>
                    </a:ext>
                  </a:extLst>
                </a:gridCol>
              </a:tblGrid>
              <a:tr h="512071">
                <a:tc>
                  <a:txBody>
                    <a:bodyPr/>
                    <a:lstStyle/>
                    <a:p>
                      <a:pPr algn="r" rtl="0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dirty="0">
                        <a:solidFill>
                          <a:srgbClr val="00B0F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1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2025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13070839"/>
                  </a:ext>
                </a:extLst>
              </a:tr>
              <a:tr h="698374"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800" b="1" u="none" strike="noStrike" dirty="0">
                          <a:effectLst/>
                          <a:latin typeface="+mj-lt"/>
                        </a:rPr>
                        <a:t>DISPONÍVEL CAIXA 30/06/2026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B0F0"/>
                          </a:solidFill>
                          <a:effectLst/>
                          <a:latin typeface="+mn-lt"/>
                        </a:rPr>
                        <a:t>R$ 210.680,16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R$ 190.823,84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7477"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800" b="1" u="none" strike="noStrike" dirty="0">
                          <a:effectLst/>
                          <a:latin typeface="+mj-lt"/>
                        </a:rPr>
                        <a:t>CONJOVEM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-R$ 6.308,41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-R$ 299,02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1837"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ACIQI MULHER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-R$ 0,39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-R$ 3.807,81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03655771"/>
                  </a:ext>
                </a:extLst>
              </a:tr>
              <a:tr h="569902"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800" b="1" u="none" strike="noStrike" dirty="0">
                          <a:effectLst/>
                          <a:latin typeface="+mj-lt"/>
                        </a:rPr>
                        <a:t>ADIAN. FUNC. À RECEBER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-R$</a:t>
                      </a:r>
                      <a:r>
                        <a:rPr lang="pt-BR" sz="1800" b="1" i="0" u="none" strike="noStrike" baseline="0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 5.303,13</a:t>
                      </a:r>
                      <a:endParaRPr lang="pt-BR" sz="18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-R$</a:t>
                      </a:r>
                      <a:r>
                        <a:rPr lang="pt-BR" sz="1400" b="1" i="0" u="none" strike="noStrike" baseline="0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 2.923,00</a:t>
                      </a:r>
                      <a:endParaRPr lang="pt-BR" sz="1400" b="1" i="0" u="none" strike="noStrike" dirty="0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91463"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FATURAMENTO</a:t>
                      </a:r>
                      <a:r>
                        <a:rPr lang="pt-BR" sz="18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JUNHO/PAGO EM JULHO (PAGO ADIANTADO EM JUNHO)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-R$ 1.250,65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-R$ 1.559,70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37226"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800" b="1" u="none" strike="noStrike" dirty="0">
                          <a:effectLst/>
                          <a:latin typeface="+mj-lt"/>
                        </a:rPr>
                        <a:t>COTA CAPITAL SICOOB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-R$ 19.674,74</a:t>
                      </a:r>
                      <a:endParaRPr lang="pt-BR" sz="18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-R$ 18.199,87</a:t>
                      </a:r>
                      <a:endParaRPr lang="pt-BR" sz="1400" b="1" i="0" u="none" strike="noStrike" dirty="0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9380"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800" b="1" u="none" strike="noStrike" dirty="0">
                          <a:effectLst/>
                          <a:latin typeface="+mj-lt"/>
                        </a:rPr>
                        <a:t>COTA CAPITAL CRESOL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-R$ 2.800,00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-R$ 1.900,00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006960"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COTA CAPITAL SICREDI (para</a:t>
                      </a:r>
                      <a:r>
                        <a:rPr lang="pt-BR" sz="18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fins de conhecimento)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rgbClr val="FF0000"/>
                          </a:solidFill>
                        </a:rPr>
                        <a:t>R$ </a:t>
                      </a:r>
                      <a:r>
                        <a:rPr lang="pt-BR" sz="1800" b="1" i="0" u="none" strike="noStrike" kern="1200" dirty="0">
                          <a:solidFill>
                            <a:srgbClr val="EE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23.487,71</a:t>
                      </a:r>
                      <a:endParaRPr lang="pt-BR" b="1" dirty="0">
                        <a:solidFill>
                          <a:srgbClr val="EE0000"/>
                        </a:solidFill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>
                          <a:solidFill>
                            <a:srgbClr val="00B050"/>
                          </a:solidFill>
                        </a:rPr>
                        <a:t>R$ 8.443,29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60929116"/>
                  </a:ext>
                </a:extLst>
              </a:tr>
              <a:tr h="583315"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800" b="1" u="none" strike="noStrike" dirty="0">
                          <a:effectLst/>
                          <a:latin typeface="+mj-lt"/>
                        </a:rPr>
                        <a:t>TOTAL DE CAIXA 30/06/2026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u="none" strike="noStrike" dirty="0">
                          <a:solidFill>
                            <a:srgbClr val="00B0F0"/>
                          </a:solidFill>
                          <a:effectLst/>
                          <a:latin typeface="+mj-lt"/>
                        </a:rPr>
                        <a:t>R$ 151.855,13</a:t>
                      </a:r>
                      <a:endParaRPr lang="pt-BR" sz="1800" b="1" i="0" u="none" strike="noStrike" dirty="0">
                        <a:solidFill>
                          <a:srgbClr val="00B0F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R$ 71.715,64</a:t>
                      </a:r>
                      <a:endParaRPr lang="pt-BR" sz="1400" b="1" i="0" u="none" strike="noStrike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775124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8224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7905952"/>
              </p:ext>
            </p:extLst>
          </p:nvPr>
        </p:nvGraphicFramePr>
        <p:xfrm>
          <a:off x="0" y="2"/>
          <a:ext cx="9143999" cy="685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171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7641">
                  <a:extLst>
                    <a:ext uri="{9D8B030D-6E8A-4147-A177-3AD203B41FA5}">
                      <a16:colId xmlns:a16="http://schemas.microsoft.com/office/drawing/2014/main" val="1550585961"/>
                    </a:ext>
                  </a:extLst>
                </a:gridCol>
                <a:gridCol w="8657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6558">
                  <a:extLst>
                    <a:ext uri="{9D8B030D-6E8A-4147-A177-3AD203B41FA5}">
                      <a16:colId xmlns:a16="http://schemas.microsoft.com/office/drawing/2014/main" val="315441084"/>
                    </a:ext>
                  </a:extLst>
                </a:gridCol>
                <a:gridCol w="1793439">
                  <a:extLst>
                    <a:ext uri="{9D8B030D-6E8A-4147-A177-3AD203B41FA5}">
                      <a16:colId xmlns:a16="http://schemas.microsoft.com/office/drawing/2014/main" val="926597161"/>
                    </a:ext>
                  </a:extLst>
                </a:gridCol>
                <a:gridCol w="1793439">
                  <a:extLst>
                    <a:ext uri="{9D8B030D-6E8A-4147-A177-3AD203B41FA5}">
                      <a16:colId xmlns:a16="http://schemas.microsoft.com/office/drawing/2014/main" val="2278777835"/>
                    </a:ext>
                  </a:extLst>
                </a:gridCol>
              </a:tblGrid>
              <a:tr h="762000">
                <a:tc gridSpan="5">
                  <a:txBody>
                    <a:bodyPr/>
                    <a:lstStyle/>
                    <a:p>
                      <a:pPr algn="ctr" rtl="0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TOTAL DE RECEITAS E</a:t>
                      </a:r>
                      <a:r>
                        <a:rPr lang="pt-BR" sz="2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DESPESAS 2º TRIMESTRE 2026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800" b="1" i="0" u="none" strike="noStrike" dirty="0">
                        <a:solidFill>
                          <a:srgbClr val="00B0F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 rtl="0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  <a:latin typeface="+mj-lt"/>
                        </a:rPr>
                        <a:t>ORÇADO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rtl="0" fontAlgn="b"/>
                      <a:endParaRPr lang="pt-BR" sz="1800" b="1" i="0" u="none" strike="noStrike" dirty="0">
                        <a:solidFill>
                          <a:srgbClr val="00B0F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i="1" dirty="0">
                          <a:solidFill>
                            <a:srgbClr val="00B050"/>
                          </a:solidFill>
                          <a:latin typeface="+mj-lt"/>
                        </a:rPr>
                        <a:t>2025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REALIZADO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i="1" u="none" strike="noStrike" dirty="0">
                          <a:solidFill>
                            <a:srgbClr val="00B050"/>
                          </a:solidFill>
                          <a:effectLst/>
                          <a:latin typeface="+mj-lt"/>
                        </a:rPr>
                        <a:t>2025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 dirty="0">
                          <a:solidFill>
                            <a:srgbClr val="00B0F0"/>
                          </a:solidFill>
                          <a:effectLst/>
                          <a:latin typeface="+mj-lt"/>
                        </a:rPr>
                        <a:t>RECEITAS</a:t>
                      </a: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r>
                        <a:rPr lang="pt-BR" b="1" dirty="0">
                          <a:solidFill>
                            <a:srgbClr val="00B0F0"/>
                          </a:solidFill>
                          <a:latin typeface="+mj-lt"/>
                        </a:rPr>
                        <a:t>R$ 291.443,25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rtl="0" fontAlgn="b"/>
                      <a:endParaRPr lang="pt-BR" sz="18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R$ 273.246,03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 dirty="0">
                          <a:solidFill>
                            <a:srgbClr val="00B0F0"/>
                          </a:solidFill>
                          <a:effectLst/>
                          <a:latin typeface="+mj-lt"/>
                        </a:rPr>
                        <a:t>R$ </a:t>
                      </a:r>
                      <a:r>
                        <a:rPr lang="pt-BR" sz="1800" b="1" u="none" strike="noStrike" kern="1200" baseline="0" dirty="0">
                          <a:solidFill>
                            <a:srgbClr val="00B0F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230.584,48</a:t>
                      </a:r>
                      <a:endParaRPr lang="pt-BR" sz="1800" b="1" i="0" u="none" strike="noStrike" dirty="0">
                        <a:solidFill>
                          <a:srgbClr val="00B0F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i="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R$ 229.923,33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DESPESAS</a:t>
                      </a: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r>
                        <a:rPr lang="pt-BR" b="1" dirty="0">
                          <a:solidFill>
                            <a:srgbClr val="FF0000"/>
                          </a:solidFill>
                          <a:latin typeface="+mj-lt"/>
                        </a:rPr>
                        <a:t>R$ 289.709,64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rtl="0" fontAlgn="b"/>
                      <a:endParaRPr lang="pt-BR" sz="18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R$ 273.133,92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</a:t>
                      </a:r>
                      <a:r>
                        <a:rPr lang="pt-BR" sz="1800" b="1" u="none" strike="noStrike" kern="12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227.875,74</a:t>
                      </a:r>
                      <a:endParaRPr lang="pt-BR" sz="1800" b="1" i="0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i="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R$ 207.931,84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 rtl="0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endParaRPr lang="pt-BR" dirty="0"/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rtl="0" fontAlgn="b"/>
                      <a:endParaRPr lang="pt-BR" sz="18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62000">
                <a:tc gridSpan="5"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TOTAL</a:t>
                      </a:r>
                      <a:r>
                        <a:rPr lang="pt-BR" sz="18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DE SOBRA 2</a:t>
                      </a:r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º TRIMESTRE 2026  </a:t>
                      </a:r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 R$</a:t>
                      </a:r>
                      <a:r>
                        <a:rPr lang="pt-BR" sz="1800" b="1" i="0" u="none" strike="noStrike" baseline="0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 2.708,74</a:t>
                      </a:r>
                      <a:endParaRPr lang="pt-BR" sz="18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b"/>
                      <a:endParaRPr lang="pt-BR" sz="1800" b="1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i="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</a:t>
                      </a:r>
                      <a:r>
                        <a:rPr lang="pt-BR" sz="1400" b="1" i="0" u="none" strike="noStrike" kern="1200" baseline="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21.991,49</a:t>
                      </a:r>
                      <a:endParaRPr lang="pt-BR" sz="1400" b="1" i="1" u="none" strike="noStrike" dirty="0">
                        <a:solidFill>
                          <a:srgbClr val="00B05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62000">
                <a:tc gridSpan="2">
                  <a:txBody>
                    <a:bodyPr/>
                    <a:lstStyle/>
                    <a:p>
                      <a:pPr algn="ctr" rtl="0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b"/>
                      <a:endParaRPr lang="pt-BR" sz="18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endParaRPr lang="pt-BR" sz="18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62000">
                <a:tc gridSpan="2">
                  <a:txBody>
                    <a:bodyPr/>
                    <a:lstStyle/>
                    <a:p>
                      <a:pPr algn="ctr" rtl="0" fontAlgn="b"/>
                      <a:endParaRPr lang="pt-BR" sz="1800" b="1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b"/>
                      <a:endParaRPr lang="pt-BR" sz="18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endParaRPr lang="pt-BR" sz="18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62000">
                <a:tc gridSpan="2">
                  <a:txBody>
                    <a:bodyPr/>
                    <a:lstStyle/>
                    <a:p>
                      <a:pPr algn="ctr" rtl="0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b"/>
                      <a:endParaRPr lang="pt-BR" sz="1800" b="1" i="0" u="none" strike="noStrike" dirty="0">
                        <a:solidFill>
                          <a:srgbClr val="00B0F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endParaRPr lang="pt-BR" sz="1800" b="1" i="0" u="none" strike="noStrike" dirty="0">
                        <a:solidFill>
                          <a:srgbClr val="00B0F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1739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INFORMAÇÕES ADICIONAIS: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476034"/>
              </p:ext>
            </p:extLst>
          </p:nvPr>
        </p:nvGraphicFramePr>
        <p:xfrm>
          <a:off x="1828800" y="1916832"/>
          <a:ext cx="5486400" cy="28803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42109308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398271513"/>
                    </a:ext>
                  </a:extLst>
                </a:gridCol>
              </a:tblGrid>
              <a:tr h="960107">
                <a:tc gridSpan="2">
                  <a:txBody>
                    <a:bodyPr/>
                    <a:lstStyle/>
                    <a:p>
                      <a:pPr algn="ctr"/>
                      <a:r>
                        <a:rPr lang="pt-BR" dirty="0"/>
                        <a:t>INADIMPLENTES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27706"/>
                  </a:ext>
                </a:extLst>
              </a:tr>
              <a:tr h="960107">
                <a:tc>
                  <a:txBody>
                    <a:bodyPr/>
                    <a:lstStyle/>
                    <a:p>
                      <a:pPr algn="ctr"/>
                      <a:r>
                        <a:rPr lang="pt-BR" baseline="0" dirty="0"/>
                        <a:t>ABRIL À JUNHO  2025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aseline="0" dirty="0"/>
                        <a:t>ABRIL À JUNHO  2026</a:t>
                      </a:r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2022710"/>
                  </a:ext>
                </a:extLst>
              </a:tr>
              <a:tr h="96010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0" dirty="0">
                          <a:solidFill>
                            <a:schemeClr val="tx1"/>
                          </a:solidFill>
                        </a:rPr>
                        <a:t>R$ 8.055,78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R$ 7.641,89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630878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11475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5198</TotalTime>
  <Words>658</Words>
  <Application>Microsoft Office PowerPoint</Application>
  <PresentationFormat>Apresentação na tela (4:3)</PresentationFormat>
  <Paragraphs>243</Paragraphs>
  <Slides>8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3" baseType="lpstr">
      <vt:lpstr>Aptos</vt:lpstr>
      <vt:lpstr>Arial</vt:lpstr>
      <vt:lpstr>Calibri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INFORMAÇÕES ADICIONAIS: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SRV</dc:creator>
  <cp:lastModifiedBy>User</cp:lastModifiedBy>
  <cp:revision>718</cp:revision>
  <cp:lastPrinted>2025-04-04T14:09:08Z</cp:lastPrinted>
  <dcterms:created xsi:type="dcterms:W3CDTF">2020-03-17T14:08:35Z</dcterms:created>
  <dcterms:modified xsi:type="dcterms:W3CDTF">2026-07-31T11:47:11Z</dcterms:modified>
</cp:coreProperties>
</file>